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95"/>
  </p:notesMasterIdLst>
  <p:handoutMasterIdLst>
    <p:handoutMasterId r:id="rId96"/>
  </p:handoutMasterIdLst>
  <p:sldIdLst>
    <p:sldId id="1024" r:id="rId2"/>
    <p:sldId id="1025" r:id="rId3"/>
    <p:sldId id="1027" r:id="rId4"/>
    <p:sldId id="1026" r:id="rId5"/>
    <p:sldId id="1029" r:id="rId6"/>
    <p:sldId id="691" r:id="rId7"/>
    <p:sldId id="949" r:id="rId8"/>
    <p:sldId id="592" r:id="rId9"/>
    <p:sldId id="796" r:id="rId10"/>
    <p:sldId id="797" r:id="rId11"/>
    <p:sldId id="798" r:id="rId12"/>
    <p:sldId id="552" r:id="rId13"/>
    <p:sldId id="965" r:id="rId14"/>
    <p:sldId id="603" r:id="rId15"/>
    <p:sldId id="602" r:id="rId16"/>
    <p:sldId id="870" r:id="rId17"/>
    <p:sldId id="875" r:id="rId18"/>
    <p:sldId id="881" r:id="rId19"/>
    <p:sldId id="783" r:id="rId20"/>
    <p:sldId id="913" r:id="rId21"/>
    <p:sldId id="792" r:id="rId22"/>
    <p:sldId id="668" r:id="rId23"/>
    <p:sldId id="608" r:id="rId24"/>
    <p:sldId id="956" r:id="rId25"/>
    <p:sldId id="957" r:id="rId26"/>
    <p:sldId id="958" r:id="rId27"/>
    <p:sldId id="959" r:id="rId28"/>
    <p:sldId id="813" r:id="rId29"/>
    <p:sldId id="814" r:id="rId30"/>
    <p:sldId id="815" r:id="rId31"/>
    <p:sldId id="816" r:id="rId32"/>
    <p:sldId id="817" r:id="rId33"/>
    <p:sldId id="818" r:id="rId34"/>
    <p:sldId id="819" r:id="rId35"/>
    <p:sldId id="820" r:id="rId36"/>
    <p:sldId id="821" r:id="rId37"/>
    <p:sldId id="822" r:id="rId38"/>
    <p:sldId id="823" r:id="rId39"/>
    <p:sldId id="824" r:id="rId40"/>
    <p:sldId id="825" r:id="rId41"/>
    <p:sldId id="810" r:id="rId42"/>
    <p:sldId id="960" r:id="rId43"/>
    <p:sldId id="922" r:id="rId44"/>
    <p:sldId id="856" r:id="rId45"/>
    <p:sldId id="857" r:id="rId46"/>
    <p:sldId id="859" r:id="rId47"/>
    <p:sldId id="966" r:id="rId48"/>
    <p:sldId id="967" r:id="rId49"/>
    <p:sldId id="733" r:id="rId50"/>
    <p:sldId id="963" r:id="rId51"/>
    <p:sldId id="964" r:id="rId52"/>
    <p:sldId id="969" r:id="rId53"/>
    <p:sldId id="766" r:id="rId54"/>
    <p:sldId id="767" r:id="rId55"/>
    <p:sldId id="772" r:id="rId56"/>
    <p:sldId id="968" r:id="rId57"/>
    <p:sldId id="769" r:id="rId58"/>
    <p:sldId id="864" r:id="rId59"/>
    <p:sldId id="970" r:id="rId60"/>
    <p:sldId id="972" r:id="rId61"/>
    <p:sldId id="973" r:id="rId62"/>
    <p:sldId id="975" r:id="rId63"/>
    <p:sldId id="976" r:id="rId64"/>
    <p:sldId id="977" r:id="rId65"/>
    <p:sldId id="978" r:id="rId66"/>
    <p:sldId id="979" r:id="rId67"/>
    <p:sldId id="983" r:id="rId68"/>
    <p:sldId id="984" r:id="rId69"/>
    <p:sldId id="985" r:id="rId70"/>
    <p:sldId id="1000" r:id="rId71"/>
    <p:sldId id="1001" r:id="rId72"/>
    <p:sldId id="1002" r:id="rId73"/>
    <p:sldId id="1003" r:id="rId74"/>
    <p:sldId id="1004" r:id="rId75"/>
    <p:sldId id="1005" r:id="rId76"/>
    <p:sldId id="1006" r:id="rId77"/>
    <p:sldId id="1007" r:id="rId78"/>
    <p:sldId id="1008" r:id="rId79"/>
    <p:sldId id="1009" r:id="rId80"/>
    <p:sldId id="1010" r:id="rId81"/>
    <p:sldId id="1011" r:id="rId82"/>
    <p:sldId id="1012" r:id="rId83"/>
    <p:sldId id="1014" r:id="rId84"/>
    <p:sldId id="1015" r:id="rId85"/>
    <p:sldId id="1016" r:id="rId86"/>
    <p:sldId id="1017" r:id="rId87"/>
    <p:sldId id="980" r:id="rId88"/>
    <p:sldId id="1099" r:id="rId89"/>
    <p:sldId id="1030" r:id="rId90"/>
    <p:sldId id="1100" r:id="rId91"/>
    <p:sldId id="1101" r:id="rId92"/>
    <p:sldId id="1102" r:id="rId93"/>
    <p:sldId id="1103" r:id="rId9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6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43969"/>
    <p:restoredTop sz="93458"/>
  </p:normalViewPr>
  <p:slideViewPr>
    <p:cSldViewPr snapToGrid="0" snapToObjects="1">
      <p:cViewPr>
        <p:scale>
          <a:sx n="93" d="100"/>
          <a:sy n="93" d="100"/>
        </p:scale>
        <p:origin x="-288" y="-904"/>
      </p:cViewPr>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notesMaster" Target="notesMasters/notesMaster1.xml"/><Relationship Id="rId96" Type="http://schemas.openxmlformats.org/officeDocument/2006/relationships/handoutMaster" Target="handoutMasters/handoutMaster1.xml"/><Relationship Id="rId97" Type="http://schemas.openxmlformats.org/officeDocument/2006/relationships/presProps" Target="presProps.xml"/><Relationship Id="rId98" Type="http://schemas.openxmlformats.org/officeDocument/2006/relationships/viewProps" Target="viewProps.xml"/><Relationship Id="rId9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tableStyles" Target="tableStyle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7BF7835-7D8C-BA4D-8752-5AAC392067AE}" type="presOf" srcId="{83844E56-9B84-1F4C-96F3-9E6AED045B69}" destId="{FC40E305-E0DF-C244-8548-A4A2C9105ABA}"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1841D37D-0BB2-2F4C-9A0B-23E45BA0AC5A}"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974B4EB8-E97B-4A43-BB1C-471532EA3867}" type="presOf" srcId="{2D113853-31D9-F64D-BA31-772C5BED6AAC}" destId="{514E6B65-CDE9-034E-9F21-0E51BCCCAB80}" srcOrd="0" destOrd="0" presId="urn:microsoft.com/office/officeart/2009/layout/CircleArrowProcess"/>
    <dgm:cxn modelId="{9E902FE5-5480-EC46-817A-B314C6B021E4}" type="presOf" srcId="{62728B36-285D-1041-8245-6EF312590895}" destId="{BAB21BB3-A0F9-B840-9715-1FC76155B0B8}" srcOrd="0" destOrd="0" presId="urn:microsoft.com/office/officeart/2009/layout/CircleArrowProcess"/>
    <dgm:cxn modelId="{7B931A46-376E-3842-8AE2-9E26260ACA47}" type="presParOf" srcId="{FC40E305-E0DF-C244-8548-A4A2C9105ABA}" destId="{25429000-11BF-5949-B877-FA064F85D68A}" srcOrd="0" destOrd="0" presId="urn:microsoft.com/office/officeart/2009/layout/CircleArrowProcess"/>
    <dgm:cxn modelId="{33191903-833E-8441-9745-49DBA26C39E2}" type="presParOf" srcId="{25429000-11BF-5949-B877-FA064F85D68A}" destId="{F003F09D-0DD9-464D-B63C-6ADC8A4410B3}" srcOrd="0" destOrd="0" presId="urn:microsoft.com/office/officeart/2009/layout/CircleArrowProcess"/>
    <dgm:cxn modelId="{1888D256-1905-F849-BB5E-28FD937DBBD4}" type="presParOf" srcId="{FC40E305-E0DF-C244-8548-A4A2C9105ABA}" destId="{BAB21BB3-A0F9-B840-9715-1FC76155B0B8}" srcOrd="1" destOrd="0" presId="urn:microsoft.com/office/officeart/2009/layout/CircleArrowProcess"/>
    <dgm:cxn modelId="{5DC33748-F930-0C43-A897-AAF143CAE6B0}" type="presParOf" srcId="{FC40E305-E0DF-C244-8548-A4A2C9105ABA}" destId="{52557BCD-7463-5444-8B0E-9D76B4130D1E}" srcOrd="2" destOrd="0" presId="urn:microsoft.com/office/officeart/2009/layout/CircleArrowProcess"/>
    <dgm:cxn modelId="{5D9F3F34-0F8F-5649-B135-DC0B33B930C1}" type="presParOf" srcId="{52557BCD-7463-5444-8B0E-9D76B4130D1E}" destId="{1E86620D-846F-6741-A45E-18D834F1DF08}" srcOrd="0" destOrd="0" presId="urn:microsoft.com/office/officeart/2009/layout/CircleArrowProcess"/>
    <dgm:cxn modelId="{E8F6EA53-5D6E-9F40-8261-9E6FE62B33C7}" type="presParOf" srcId="{FC40E305-E0DF-C244-8548-A4A2C9105ABA}" destId="{8003497E-EE36-774C-935C-D3CA34D3025F}" srcOrd="3" destOrd="0" presId="urn:microsoft.com/office/officeart/2009/layout/CircleArrowProcess"/>
    <dgm:cxn modelId="{9A3B9D34-E818-0448-A457-54445CAC55ED}" type="presParOf" srcId="{FC40E305-E0DF-C244-8548-A4A2C9105ABA}" destId="{40A59447-4FE0-A645-B08E-131F78D3659D}" srcOrd="4" destOrd="0" presId="urn:microsoft.com/office/officeart/2009/layout/CircleArrowProcess"/>
    <dgm:cxn modelId="{44F9A6DF-30FE-7C43-B863-326B2BAF9512}" type="presParOf" srcId="{40A59447-4FE0-A645-B08E-131F78D3659D}" destId="{657DC6E9-F4D5-DC4A-A75B-7281836DEFFA}" srcOrd="0" destOrd="0" presId="urn:microsoft.com/office/officeart/2009/layout/CircleArrowProcess"/>
    <dgm:cxn modelId="{3053A30E-E691-0545-AD1F-5E5A34DAD704}"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11/4/16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11/4/16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a:t>
            </a:fld>
            <a:endParaRPr lang="en-US" dirty="0"/>
          </a:p>
        </p:txBody>
      </p:sp>
    </p:spTree>
    <p:extLst>
      <p:ext uri="{BB962C8B-B14F-4D97-AF65-F5344CB8AC3E}">
        <p14:creationId xmlns:p14="http://schemas.microsoft.com/office/powerpoint/2010/main" val="1341182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583BF16F-D6CF-714E-8AF8-0648AC66A89A}" type="slidenum">
              <a:rPr lang="en-US">
                <a:latin typeface="Arial" pitchFamily="-112" charset="0"/>
                <a:ea typeface="ＭＳ Ｐゴシック" pitchFamily="-112" charset="-128"/>
                <a:cs typeface="ＭＳ Ｐゴシック" pitchFamily="-112" charset="-128"/>
              </a:rPr>
              <a:pPr/>
              <a:t>32</a:t>
            </a:fld>
            <a:endParaRPr lang="en-US">
              <a:latin typeface="Arial" pitchFamily="-112" charset="0"/>
              <a:ea typeface="ＭＳ Ｐゴシック" pitchFamily="-112" charset="-128"/>
              <a:cs typeface="ＭＳ Ｐゴシック" pitchFamily="-112" charset="-128"/>
            </a:endParaRPr>
          </a:p>
        </p:txBody>
      </p:sp>
      <p:sp>
        <p:nvSpPr>
          <p:cNvPr id="137219" name="Rectangle 2"/>
          <p:cNvSpPr>
            <a:spLocks noGrp="1" noRot="1" noChangeAspect="1" noChangeArrowheads="1"/>
          </p:cNvSpPr>
          <p:nvPr>
            <p:ph type="sldImg"/>
          </p:nvPr>
        </p:nvSpPr>
        <p:spPr>
          <a:solidFill>
            <a:srgbClr val="FFFFFF"/>
          </a:solidFill>
          <a:ln/>
        </p:spPr>
      </p:sp>
      <p:sp>
        <p:nvSpPr>
          <p:cNvPr id="1372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534700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AFDE1456-EBCB-4341-9C41-060681E10178}" type="slidenum">
              <a:rPr lang="en-US">
                <a:latin typeface="Arial" pitchFamily="-112" charset="0"/>
                <a:ea typeface="ＭＳ Ｐゴシック" pitchFamily="-112" charset="-128"/>
                <a:cs typeface="ＭＳ Ｐゴシック" pitchFamily="-112" charset="-128"/>
              </a:rPr>
              <a:pPr/>
              <a:t>33</a:t>
            </a:fld>
            <a:endParaRPr lang="en-US">
              <a:latin typeface="Arial" pitchFamily="-112" charset="0"/>
              <a:ea typeface="ＭＳ Ｐゴシック" pitchFamily="-112" charset="-128"/>
              <a:cs typeface="ＭＳ Ｐゴシック" pitchFamily="-112" charset="-128"/>
            </a:endParaRPr>
          </a:p>
        </p:txBody>
      </p:sp>
      <p:sp>
        <p:nvSpPr>
          <p:cNvPr id="139267" name="Rectangle 2"/>
          <p:cNvSpPr>
            <a:spLocks noGrp="1" noRot="1" noChangeAspect="1" noChangeArrowheads="1"/>
          </p:cNvSpPr>
          <p:nvPr>
            <p:ph type="sldImg"/>
          </p:nvPr>
        </p:nvSpPr>
        <p:spPr>
          <a:solidFill>
            <a:srgbClr val="FFFFFF"/>
          </a:solidFill>
          <a:ln/>
        </p:spPr>
      </p:sp>
      <p:sp>
        <p:nvSpPr>
          <p:cNvPr id="1392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163780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18D9BC0B-E016-7A4F-A83C-22A49DA65D85}" type="slidenum">
              <a:rPr lang="en-US">
                <a:latin typeface="Arial" pitchFamily="-112" charset="0"/>
                <a:ea typeface="ＭＳ Ｐゴシック" pitchFamily="-112" charset="-128"/>
                <a:cs typeface="ＭＳ Ｐゴシック" pitchFamily="-112" charset="-128"/>
              </a:rPr>
              <a:pPr/>
              <a:t>34</a:t>
            </a:fld>
            <a:endParaRPr lang="en-US">
              <a:latin typeface="Arial" pitchFamily="-112" charset="0"/>
              <a:ea typeface="ＭＳ Ｐゴシック" pitchFamily="-112" charset="-128"/>
              <a:cs typeface="ＭＳ Ｐゴシック" pitchFamily="-112" charset="-128"/>
            </a:endParaRPr>
          </a:p>
        </p:txBody>
      </p:sp>
      <p:sp>
        <p:nvSpPr>
          <p:cNvPr id="141315" name="Rectangle 2"/>
          <p:cNvSpPr>
            <a:spLocks noGrp="1" noRot="1" noChangeAspect="1" noChangeArrowheads="1"/>
          </p:cNvSpPr>
          <p:nvPr>
            <p:ph type="sldImg"/>
          </p:nvPr>
        </p:nvSpPr>
        <p:spPr>
          <a:solidFill>
            <a:srgbClr val="FFFFFF"/>
          </a:solidFill>
          <a:ln/>
        </p:spPr>
      </p:sp>
      <p:sp>
        <p:nvSpPr>
          <p:cNvPr id="141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Do Most important word strategy. </a:t>
            </a:r>
          </a:p>
          <a:p>
            <a:pPr eaLnBrk="1" hangingPunct="1"/>
            <a:r>
              <a:rPr lang="en-US">
                <a:latin typeface="Arial" pitchFamily="-112" charset="0"/>
                <a:ea typeface="ＭＳ Ｐゴシック" pitchFamily="-112" charset="-128"/>
                <a:cs typeface="ＭＳ Ｐゴシック" pitchFamily="-112" charset="-128"/>
              </a:rPr>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201299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32E77EB7-3627-614B-A7D9-6B3C6ED60944}" type="slidenum">
              <a:rPr lang="en-US">
                <a:latin typeface="Arial" pitchFamily="-112" charset="0"/>
                <a:ea typeface="ＭＳ Ｐゴシック" pitchFamily="-112" charset="-128"/>
                <a:cs typeface="ＭＳ Ｐゴシック" pitchFamily="-112" charset="-128"/>
              </a:rPr>
              <a:pPr/>
              <a:t>35</a:t>
            </a:fld>
            <a:endParaRPr lang="en-US">
              <a:latin typeface="Arial" pitchFamily="-112" charset="0"/>
              <a:ea typeface="ＭＳ Ｐゴシック" pitchFamily="-112" charset="-128"/>
              <a:cs typeface="ＭＳ Ｐゴシック" pitchFamily="-112" charset="-128"/>
            </a:endParaRPr>
          </a:p>
        </p:txBody>
      </p:sp>
      <p:sp>
        <p:nvSpPr>
          <p:cNvPr id="143363" name="Rectangle 2"/>
          <p:cNvSpPr>
            <a:spLocks noGrp="1" noRot="1" noChangeAspect="1" noChangeArrowheads="1"/>
          </p:cNvSpPr>
          <p:nvPr>
            <p:ph type="sldImg"/>
          </p:nvPr>
        </p:nvSpPr>
        <p:spPr>
          <a:solidFill>
            <a:srgbClr val="FFFFFF"/>
          </a:solidFill>
          <a:ln/>
        </p:spPr>
      </p:sp>
      <p:sp>
        <p:nvSpPr>
          <p:cNvPr id="143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947767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99CDA2E0-8E13-6943-A04D-E16F7AEE3375}" type="slidenum">
              <a:rPr lang="en-US">
                <a:latin typeface="Arial" pitchFamily="-112" charset="0"/>
                <a:ea typeface="ＭＳ Ｐゴシック" pitchFamily="-112" charset="-128"/>
                <a:cs typeface="ＭＳ Ｐゴシック" pitchFamily="-112" charset="-128"/>
              </a:rPr>
              <a:pPr/>
              <a:t>36</a:t>
            </a:fld>
            <a:endParaRPr lang="en-US">
              <a:latin typeface="Arial" pitchFamily="-112" charset="0"/>
              <a:ea typeface="ＭＳ Ｐゴシック" pitchFamily="-112" charset="-128"/>
              <a:cs typeface="ＭＳ Ｐゴシック" pitchFamily="-112" charset="-128"/>
            </a:endParaRPr>
          </a:p>
        </p:txBody>
      </p:sp>
      <p:sp>
        <p:nvSpPr>
          <p:cNvPr id="145411" name="Rectangle 2"/>
          <p:cNvSpPr>
            <a:spLocks noGrp="1" noRot="1" noChangeAspect="1" noChangeArrowheads="1"/>
          </p:cNvSpPr>
          <p:nvPr>
            <p:ph type="sldImg"/>
          </p:nvPr>
        </p:nvSpPr>
        <p:spPr>
          <a:solidFill>
            <a:srgbClr val="FFFFFF"/>
          </a:solidFill>
          <a:ln/>
        </p:spPr>
      </p:sp>
      <p:sp>
        <p:nvSpPr>
          <p:cNvPr id="145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1242145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7E408809-22C3-F749-B326-F5AC944D05C1}" type="slidenum">
              <a:rPr lang="en-US">
                <a:latin typeface="Arial" pitchFamily="-112" charset="0"/>
                <a:ea typeface="ＭＳ Ｐゴシック" pitchFamily="-112" charset="-128"/>
                <a:cs typeface="ＭＳ Ｐゴシック" pitchFamily="-112" charset="-128"/>
              </a:rPr>
              <a:pPr/>
              <a:t>37</a:t>
            </a:fld>
            <a:endParaRPr lang="en-US">
              <a:latin typeface="Arial" pitchFamily="-112" charset="0"/>
              <a:ea typeface="ＭＳ Ｐゴシック" pitchFamily="-112" charset="-128"/>
              <a:cs typeface="ＭＳ Ｐゴシック" pitchFamily="-112" charset="-128"/>
            </a:endParaRPr>
          </a:p>
        </p:txBody>
      </p:sp>
      <p:sp>
        <p:nvSpPr>
          <p:cNvPr id="147459" name="Rectangle 2"/>
          <p:cNvSpPr>
            <a:spLocks noGrp="1" noRot="1" noChangeAspect="1" noChangeArrowheads="1"/>
          </p:cNvSpPr>
          <p:nvPr>
            <p:ph type="sldImg"/>
          </p:nvPr>
        </p:nvSpPr>
        <p:spPr>
          <a:solidFill>
            <a:srgbClr val="FFFFFF"/>
          </a:solidFill>
          <a:ln/>
        </p:spPr>
      </p:sp>
      <p:sp>
        <p:nvSpPr>
          <p:cNvPr id="147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057507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348219B-7358-C446-BECE-D8C445216327}" type="slidenum">
              <a:rPr lang="en-US">
                <a:latin typeface="Arial" pitchFamily="-112" charset="0"/>
                <a:ea typeface="ＭＳ Ｐゴシック" pitchFamily="-112" charset="-128"/>
                <a:cs typeface="ＭＳ Ｐゴシック" pitchFamily="-112" charset="-128"/>
              </a:rPr>
              <a:pPr/>
              <a:t>38</a:t>
            </a:fld>
            <a:endParaRPr lang="en-US">
              <a:latin typeface="Arial" pitchFamily="-112" charset="0"/>
              <a:ea typeface="ＭＳ Ｐゴシック" pitchFamily="-112" charset="-128"/>
              <a:cs typeface="ＭＳ Ｐゴシック" pitchFamily="-112"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961806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AE83A8B4-7D57-0F4E-A6F0-69F623A707DF}" type="slidenum">
              <a:rPr lang="en-US">
                <a:latin typeface="Arial" pitchFamily="-112" charset="0"/>
                <a:ea typeface="ＭＳ Ｐゴシック" pitchFamily="-112" charset="-128"/>
                <a:cs typeface="ＭＳ Ｐゴシック" pitchFamily="-112" charset="-128"/>
              </a:rPr>
              <a:pPr/>
              <a:t>39</a:t>
            </a:fld>
            <a:endParaRPr lang="en-US">
              <a:latin typeface="Arial" pitchFamily="-112" charset="0"/>
              <a:ea typeface="ＭＳ Ｐゴシック" pitchFamily="-112" charset="-128"/>
              <a:cs typeface="ＭＳ Ｐゴシック" pitchFamily="-112" charset="-128"/>
            </a:endParaRPr>
          </a:p>
        </p:txBody>
      </p:sp>
      <p:sp>
        <p:nvSpPr>
          <p:cNvPr id="152579" name="Rectangle 2"/>
          <p:cNvSpPr>
            <a:spLocks noGrp="1" noRot="1" noChangeAspect="1" noChangeArrowheads="1"/>
          </p:cNvSpPr>
          <p:nvPr>
            <p:ph type="sldImg"/>
          </p:nvPr>
        </p:nvSpPr>
        <p:spPr>
          <a:solidFill>
            <a:srgbClr val="FFFFFF"/>
          </a:solidFill>
          <a:ln/>
        </p:spPr>
      </p:sp>
      <p:sp>
        <p:nvSpPr>
          <p:cNvPr id="152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964451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8D0BDCE-4EE7-474E-8710-2C367E13C6C8}" type="slidenum">
              <a:rPr lang="en-US">
                <a:latin typeface="Arial" pitchFamily="-112" charset="0"/>
                <a:ea typeface="ＭＳ Ｐゴシック" pitchFamily="-112" charset="-128"/>
                <a:cs typeface="ＭＳ Ｐゴシック" pitchFamily="-112" charset="-128"/>
              </a:rPr>
              <a:pPr/>
              <a:t>40</a:t>
            </a:fld>
            <a:endParaRPr lang="en-US">
              <a:latin typeface="Arial" pitchFamily="-112" charset="0"/>
              <a:ea typeface="ＭＳ Ｐゴシック" pitchFamily="-112" charset="-128"/>
              <a:cs typeface="ＭＳ Ｐゴシック" pitchFamily="-112" charset="-128"/>
            </a:endParaRPr>
          </a:p>
        </p:txBody>
      </p:sp>
      <p:sp>
        <p:nvSpPr>
          <p:cNvPr id="154627" name="Rectangle 2"/>
          <p:cNvSpPr>
            <a:spLocks noGrp="1" noRot="1" noChangeAspect="1" noChangeArrowheads="1"/>
          </p:cNvSpPr>
          <p:nvPr>
            <p:ph type="sldImg"/>
          </p:nvPr>
        </p:nvSpPr>
        <p:spPr>
          <a:solidFill>
            <a:srgbClr val="FFFFFF"/>
          </a:solidFill>
          <a:ln/>
        </p:spPr>
      </p:sp>
      <p:sp>
        <p:nvSpPr>
          <p:cNvPr id="154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324851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52BC84-6D60-A242-BA4E-A34933EBBFD0}" type="slidenum">
              <a:rPr lang="en-US" altLang="en-US"/>
              <a:pPr/>
              <a:t>41</a:t>
            </a:fld>
            <a:endParaRPr lang="en-US" altLang="en-US"/>
          </a:p>
        </p:txBody>
      </p:sp>
      <p:sp>
        <p:nvSpPr>
          <p:cNvPr id="546818" name="Rectangle 2"/>
          <p:cNvSpPr>
            <a:spLocks noGrp="1" noRot="1" noChangeAspect="1" noChangeArrowheads="1" noTextEdit="1"/>
          </p:cNvSpPr>
          <p:nvPr>
            <p:ph type="sldImg"/>
          </p:nvPr>
        </p:nvSpPr>
        <p:spPr>
          <a:ln/>
        </p:spPr>
      </p:sp>
      <p:sp>
        <p:nvSpPr>
          <p:cNvPr id="5468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852036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15</a:t>
            </a:fld>
            <a:endParaRPr lang="en-US" dirty="0"/>
          </a:p>
        </p:txBody>
      </p:sp>
    </p:spTree>
    <p:extLst>
      <p:ext uri="{BB962C8B-B14F-4D97-AF65-F5344CB8AC3E}">
        <p14:creationId xmlns:p14="http://schemas.microsoft.com/office/powerpoint/2010/main" val="685098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E31D5BB-B003-884F-A8C1-59C49DAF1F0A}" type="slidenum">
              <a:rPr lang="en-US">
                <a:latin typeface="Arial" pitchFamily="-101" charset="0"/>
                <a:ea typeface="ＭＳ Ｐゴシック" pitchFamily="-101" charset="-128"/>
                <a:cs typeface="ＭＳ Ｐゴシック" pitchFamily="-101" charset="-128"/>
              </a:rPr>
              <a:pPr/>
              <a:t>44</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140293"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140294"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extLst>
      <p:ext uri="{BB962C8B-B14F-4D97-AF65-F5344CB8AC3E}">
        <p14:creationId xmlns:p14="http://schemas.microsoft.com/office/powerpoint/2010/main" val="539057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087C3E-DF5D-9149-8009-614391378E26}" type="slidenum">
              <a:rPr lang="en-US" altLang="en-US"/>
              <a:pPr/>
              <a:t>45</a:t>
            </a:fld>
            <a:endParaRPr lang="en-US" altLang="en-US"/>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r>
              <a:rPr lang="en-US" altLang="en-US"/>
              <a:t>Do this activity with second part of section on Daniel Janik’s research. </a:t>
            </a:r>
          </a:p>
        </p:txBody>
      </p:sp>
    </p:spTree>
    <p:extLst>
      <p:ext uri="{BB962C8B-B14F-4D97-AF65-F5344CB8AC3E}">
        <p14:creationId xmlns:p14="http://schemas.microsoft.com/office/powerpoint/2010/main" val="1475861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46</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1373218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Another reading strategy to cause students to work with the text. They do this individually, first one, would write in proof against Clo is 43. Remind them that these strategies are being use to develop interpretive skills, but also to allow even novice learners to engage in the learning, making the class more learner-centered</a:t>
            </a:r>
          </a:p>
        </p:txBody>
      </p:sp>
      <p:sp>
        <p:nvSpPr>
          <p:cNvPr id="4" name="Slide Number Placeholder 3"/>
          <p:cNvSpPr>
            <a:spLocks noGrp="1"/>
          </p:cNvSpPr>
          <p:nvPr>
            <p:ph type="sldNum" sz="quarter" idx="10"/>
          </p:nvPr>
        </p:nvSpPr>
        <p:spPr/>
        <p:txBody>
          <a:bodyPr/>
          <a:lstStyle/>
          <a:p>
            <a:fld id="{A7273F42-3058-6D4E-A1D1-F3C1B6FEB1B2}" type="slidenum">
              <a:rPr lang="en-US"/>
              <a:pPr/>
              <a:t>49</a:t>
            </a:fld>
            <a:endParaRPr lang="en-US"/>
          </a:p>
        </p:txBody>
      </p:sp>
    </p:spTree>
    <p:extLst>
      <p:ext uri="{BB962C8B-B14F-4D97-AF65-F5344CB8AC3E}">
        <p14:creationId xmlns:p14="http://schemas.microsoft.com/office/powerpoint/2010/main" val="1453339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7ECF6499-3A10-E840-962D-1EF83F2E69C7}" type="slidenum">
              <a:rPr lang="en-US">
                <a:latin typeface="Arial" pitchFamily="-112" charset="0"/>
                <a:ea typeface="ＭＳ Ｐゴシック" pitchFamily="-112" charset="-128"/>
                <a:cs typeface="ＭＳ Ｐゴシック" pitchFamily="-112" charset="-128"/>
              </a:rPr>
              <a:pPr/>
              <a:t>58</a:t>
            </a:fld>
            <a:endParaRPr lang="en-US">
              <a:latin typeface="Arial" pitchFamily="-112" charset="0"/>
              <a:ea typeface="ＭＳ Ｐゴシック" pitchFamily="-112" charset="-128"/>
              <a:cs typeface="ＭＳ Ｐゴシック" pitchFamily="-112"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684844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4B403969-4F6E-7543-AEC8-89FFEB269E0A}" type="slidenum">
              <a:rPr lang="en-US">
                <a:latin typeface="Arial" pitchFamily="-101" charset="0"/>
                <a:ea typeface="ＭＳ Ｐゴシック" pitchFamily="-101" charset="-128"/>
                <a:cs typeface="ＭＳ Ｐゴシック" pitchFamily="-101" charset="-128"/>
              </a:rPr>
              <a:pPr/>
              <a:t>60</a:t>
            </a:fld>
            <a:endParaRPr lang="en-US">
              <a:latin typeface="Arial" pitchFamily="-101" charset="0"/>
              <a:ea typeface="ＭＳ Ｐゴシック" pitchFamily="-101" charset="-128"/>
              <a:cs typeface="ＭＳ Ｐゴシック" pitchFamily="-101"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73934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71</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472276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74</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595069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75</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69563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76</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667468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Use this to ask what is more interesting, images often found in textbooks, materials made to learn languages or real articles and images. I would find one from language you speak, This says what is happening….tells about 2 sumo wrestlers who raise their babies for a crying contest, actual ceremony, took place in Tokyo, Japanese parents take their babies because they believe that babies who cry loudly are very healthy. It’s a shito custom which is one of the religions of Japan.</a:t>
            </a:r>
          </a:p>
        </p:txBody>
      </p:sp>
      <p:sp>
        <p:nvSpPr>
          <p:cNvPr id="4" name="Slide Number Placeholder 3"/>
          <p:cNvSpPr>
            <a:spLocks noGrp="1"/>
          </p:cNvSpPr>
          <p:nvPr>
            <p:ph type="sldNum" sz="quarter" idx="10"/>
          </p:nvPr>
        </p:nvSpPr>
        <p:spPr/>
        <p:txBody>
          <a:bodyPr/>
          <a:lstStyle/>
          <a:p>
            <a:fld id="{A7273F42-3058-6D4E-A1D1-F3C1B6FEB1B2}" type="slidenum">
              <a:rPr lang="en-US"/>
              <a:pPr/>
              <a:t>17</a:t>
            </a:fld>
            <a:endParaRPr lang="en-US"/>
          </a:p>
        </p:txBody>
      </p:sp>
    </p:spTree>
    <p:extLst>
      <p:ext uri="{BB962C8B-B14F-4D97-AF65-F5344CB8AC3E}">
        <p14:creationId xmlns:p14="http://schemas.microsoft.com/office/powerpoint/2010/main" val="22794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7BC4494D-CE97-D046-A5E2-D34A81F4EBEE}" type="slidenum">
              <a:rPr lang="en-US">
                <a:latin typeface="Arial" pitchFamily="-65" charset="0"/>
                <a:ea typeface="ＭＳ Ｐゴシック" pitchFamily="-65" charset="-128"/>
                <a:cs typeface="ＭＳ Ｐゴシック" pitchFamily="-65" charset="-128"/>
              </a:rPr>
              <a:pPr/>
              <a:t>83</a:t>
            </a:fld>
            <a:endParaRPr lang="en-US">
              <a:latin typeface="Arial" pitchFamily="-65" charset="0"/>
              <a:ea typeface="ＭＳ Ｐゴシック" pitchFamily="-65" charset="-128"/>
              <a:cs typeface="ＭＳ Ｐゴシック" pitchFamily="-65" charset="-128"/>
            </a:endParaRPr>
          </a:p>
        </p:txBody>
      </p:sp>
      <p:sp>
        <p:nvSpPr>
          <p:cNvPr id="93187" name="Rectangle 1026"/>
          <p:cNvSpPr>
            <a:spLocks noGrp="1" noRot="1" noChangeAspect="1" noChangeArrowheads="1" noTextEdit="1"/>
          </p:cNvSpPr>
          <p:nvPr>
            <p:ph type="sldImg"/>
          </p:nvPr>
        </p:nvSpPr>
        <p:spPr>
          <a:ln/>
        </p:spPr>
      </p:sp>
      <p:sp>
        <p:nvSpPr>
          <p:cNvPr id="93188" name="Rectangle 1027"/>
          <p:cNvSpPr>
            <a:spLocks noGrp="1" noChangeArrowheads="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1568429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81FF0ED5-D7D5-9A4B-9905-D1FEF0EECAAB}" type="slidenum">
              <a:rPr lang="en-US">
                <a:latin typeface="Arial" pitchFamily="-65" charset="0"/>
                <a:ea typeface="ＭＳ Ｐゴシック" pitchFamily="-65" charset="-128"/>
                <a:cs typeface="ＭＳ Ｐゴシック" pitchFamily="-65" charset="-128"/>
              </a:rPr>
              <a:pPr/>
              <a:t>84</a:t>
            </a:fld>
            <a:endParaRPr lang="en-US">
              <a:latin typeface="Arial" pitchFamily="-65" charset="0"/>
              <a:ea typeface="ＭＳ Ｐゴシック" pitchFamily="-65" charset="-128"/>
              <a:cs typeface="ＭＳ Ｐゴシック" pitchFamily="-65" charset="-128"/>
            </a:endParaRPr>
          </a:p>
        </p:txBody>
      </p:sp>
      <p:sp>
        <p:nvSpPr>
          <p:cNvPr id="78851" name="Rectangle 2"/>
          <p:cNvSpPr>
            <a:spLocks noGrp="1" noRot="1" noChangeAspect="1" noChangeArrowheads="1"/>
          </p:cNvSpPr>
          <p:nvPr>
            <p:ph type="sldImg"/>
          </p:nvPr>
        </p:nvSpPr>
        <p:spPr>
          <a:solidFill>
            <a:srgbClr val="FFFFFF"/>
          </a:solidFill>
          <a:ln/>
        </p:spPr>
      </p:sp>
      <p:sp>
        <p:nvSpPr>
          <p:cNvPr id="78852" name="Rectangle 3"/>
          <p:cNvSpPr>
            <a:spLocks noGrp="1" noChangeArrowheads="1"/>
          </p:cNvSpPr>
          <p:nvPr>
            <p:ph type="body" idx="1"/>
          </p:nvPr>
        </p:nvSpPr>
        <p:spPr>
          <a:xfrm>
            <a:off x="685800" y="4343400"/>
            <a:ext cx="5486400" cy="4114800"/>
          </a:xfrm>
          <a:noFill/>
          <a:ln/>
        </p:spPr>
        <p:txBody>
          <a:bodyPr/>
          <a:lstStyle/>
          <a:p>
            <a:pPr marL="39688" defTabSz="457200" eaLnBrk="1" hangingPunct="1">
              <a:spcBef>
                <a:spcPts val="413"/>
              </a:spcBef>
            </a:pPr>
            <a:r>
              <a:rPr lang="en-US">
                <a:latin typeface="Arial" pitchFamily="-65" charset="0"/>
                <a:ea typeface="ＭＳ Ｐゴシック" pitchFamily="-65" charset="-128"/>
                <a:cs typeface="ＭＳ Ｐゴシック" pitchFamily="-65" charset="-128"/>
              </a:rPr>
              <a:t>Consider typing the words into a wordle (wordle.com), words that are said more frequently will appear larger. </a:t>
            </a:r>
          </a:p>
          <a:p>
            <a:pPr marL="39688" defTabSz="457200" eaLnBrk="1" hangingPunct="1">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
        <p:nvSpPr>
          <p:cNvPr id="78853" name="Footer Placeholder 5"/>
          <p:cNvSpPr>
            <a:spLocks noGrp="1"/>
          </p:cNvSpPr>
          <p:nvPr>
            <p:ph type="ftr" sz="quarter" idx="4"/>
          </p:nvPr>
        </p:nvSpPr>
        <p:spPr>
          <a:noFill/>
        </p:spPr>
        <p:txBody>
          <a:bodyPr/>
          <a:lstStyle/>
          <a:p>
            <a:r>
              <a:rPr lang="en-US">
                <a:latin typeface="Arial" pitchFamily="-65" charset="0"/>
                <a:ea typeface="ＭＳ Ｐゴシック" pitchFamily="-65" charset="-128"/>
                <a:cs typeface="ＭＳ Ｐゴシック" pitchFamily="-65" charset="-128"/>
              </a:rPr>
              <a:t>L. Terrill</a:t>
            </a:r>
          </a:p>
        </p:txBody>
      </p:sp>
      <p:sp>
        <p:nvSpPr>
          <p:cNvPr id="78854" name="Header Placeholder 6"/>
          <p:cNvSpPr>
            <a:spLocks noGrp="1"/>
          </p:cNvSpPr>
          <p:nvPr>
            <p:ph type="hdr" sz="quarter"/>
          </p:nvPr>
        </p:nvSpPr>
        <p:spPr>
          <a:noFill/>
        </p:spPr>
        <p:txBody>
          <a:bodyPr/>
          <a:lstStyle/>
          <a:p>
            <a:r>
              <a:rPr lang="en-US">
                <a:latin typeface="Arial" pitchFamily="-65" charset="0"/>
                <a:ea typeface="ＭＳ Ｐゴシック" pitchFamily="-65" charset="-128"/>
                <a:cs typeface="ＭＳ Ｐゴシック" pitchFamily="-65" charset="-128"/>
              </a:rPr>
              <a:t>Curriculum Design</a:t>
            </a:r>
          </a:p>
        </p:txBody>
      </p:sp>
    </p:spTree>
    <p:extLst>
      <p:ext uri="{BB962C8B-B14F-4D97-AF65-F5344CB8AC3E}">
        <p14:creationId xmlns:p14="http://schemas.microsoft.com/office/powerpoint/2010/main" val="10252131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A5A06A0-79FA-5547-8BAB-B845C3089E91}" type="slidenum">
              <a:rPr lang="en-US">
                <a:latin typeface="Arial" pitchFamily="-65" charset="0"/>
                <a:ea typeface="ＭＳ Ｐゴシック" pitchFamily="-65" charset="-128"/>
                <a:cs typeface="ＭＳ Ｐゴシック" pitchFamily="-65" charset="-128"/>
              </a:rPr>
              <a:pPr/>
              <a:t>85</a:t>
            </a:fld>
            <a:endParaRPr lang="en-US">
              <a:latin typeface="Arial" pitchFamily="-65" charset="0"/>
              <a:ea typeface="ＭＳ Ｐゴシック" pitchFamily="-65" charset="-128"/>
              <a:cs typeface="ＭＳ Ｐゴシック" pitchFamily="-65" charset="-128"/>
            </a:endParaRPr>
          </a:p>
        </p:txBody>
      </p:sp>
      <p:sp>
        <p:nvSpPr>
          <p:cNvPr id="95235" name="Rectangle 2"/>
          <p:cNvSpPr>
            <a:spLocks noGrp="1" noRot="1" noChangeAspect="1" noChangeArrowheads="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5503181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1BC6685-BA5B-204B-B86B-683FB8652377}" type="slidenum">
              <a:rPr lang="en-US">
                <a:latin typeface="Arial" pitchFamily="-65" charset="0"/>
                <a:ea typeface="ＭＳ Ｐゴシック" pitchFamily="-65" charset="-128"/>
                <a:cs typeface="ＭＳ Ｐゴシック" pitchFamily="-65" charset="-128"/>
              </a:rPr>
              <a:pPr/>
              <a:t>86</a:t>
            </a:fld>
            <a:endParaRPr lang="en-US">
              <a:latin typeface="Arial" pitchFamily="-65" charset="0"/>
              <a:ea typeface="ＭＳ Ｐゴシック" pitchFamily="-65" charset="-128"/>
              <a:cs typeface="ＭＳ Ｐゴシック" pitchFamily="-65" charset="-128"/>
            </a:endParaRPr>
          </a:p>
        </p:txBody>
      </p:sp>
      <p:sp>
        <p:nvSpPr>
          <p:cNvPr id="97283" name="Rectangle 2"/>
          <p:cNvSpPr>
            <a:spLocks noGrp="1" noRot="1" noChangeAspect="1" noChangeArrowheads="1"/>
          </p:cNvSpPr>
          <p:nvPr>
            <p:ph type="sldImg"/>
          </p:nvPr>
        </p:nvSpPr>
        <p:spPr>
          <a:solidFill>
            <a:srgbClr val="FFFFFF"/>
          </a:solidFill>
          <a:ln/>
        </p:spPr>
      </p:sp>
      <p:sp>
        <p:nvSpPr>
          <p:cNvPr id="97284" name="Rectangle 3"/>
          <p:cNvSpPr>
            <a:spLocks noGrp="1" noChangeArrowheads="1"/>
          </p:cNvSpPr>
          <p:nvPr>
            <p:ph type="body" idx="1"/>
          </p:nvPr>
        </p:nvSpPr>
        <p:spPr>
          <a:xfrm>
            <a:off x="685800" y="4343400"/>
            <a:ext cx="5486400" cy="4114800"/>
          </a:xfrm>
          <a:noFill/>
          <a:ln/>
        </p:spPr>
        <p:txBody>
          <a:bodyPr/>
          <a:lstStyle/>
          <a:p>
            <a:pPr marL="39688">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Tree>
    <p:extLst>
      <p:ext uri="{BB962C8B-B14F-4D97-AF65-F5344CB8AC3E}">
        <p14:creationId xmlns:p14="http://schemas.microsoft.com/office/powerpoint/2010/main" val="825729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92</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918355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D5F8524D-0C86-394E-8C39-09BA3FFB61BF}" type="slidenum">
              <a:rPr lang="en-US" altLang="en-US" sz="1200"/>
              <a:pPr/>
              <a:t>21</a:t>
            </a:fld>
            <a:endParaRPr lang="en-US" alt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p>
        </p:txBody>
      </p:sp>
      <p:sp>
        <p:nvSpPr>
          <p:cNvPr id="63493"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1200"/>
              <a:t>L. Terrill</a:t>
            </a:r>
          </a:p>
        </p:txBody>
      </p:sp>
      <p:sp>
        <p:nvSpPr>
          <p:cNvPr id="63494"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1200"/>
              <a:t>Curriculum Design</a:t>
            </a:r>
          </a:p>
        </p:txBody>
      </p:sp>
    </p:spTree>
    <p:extLst>
      <p:ext uri="{BB962C8B-B14F-4D97-AF65-F5344CB8AC3E}">
        <p14:creationId xmlns:p14="http://schemas.microsoft.com/office/powerpoint/2010/main" val="134926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smtClean="0"/>
              <a:pPr/>
              <a:t>24</a:t>
            </a:fld>
            <a:endParaRPr lang="uk-UA"/>
          </a:p>
        </p:txBody>
      </p:sp>
    </p:spTree>
    <p:extLst>
      <p:ext uri="{BB962C8B-B14F-4D97-AF65-F5344CB8AC3E}">
        <p14:creationId xmlns:p14="http://schemas.microsoft.com/office/powerpoint/2010/main" val="2095948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62F3971-0358-CC45-972B-D2BE010357EC}" type="slidenum">
              <a:rPr lang="en-US">
                <a:latin typeface="Arial" pitchFamily="-112" charset="0"/>
                <a:ea typeface="ＭＳ Ｐゴシック" pitchFamily="-112" charset="-128"/>
                <a:cs typeface="ＭＳ Ｐゴシック" pitchFamily="-112" charset="-128"/>
              </a:rPr>
              <a:pPr/>
              <a:t>28</a:t>
            </a:fld>
            <a:endParaRPr lang="en-US">
              <a:latin typeface="Arial" pitchFamily="-112" charset="0"/>
              <a:ea typeface="ＭＳ Ｐゴシック" pitchFamily="-112" charset="-128"/>
              <a:cs typeface="ＭＳ Ｐゴシック" pitchFamily="-112"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604576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59F48493-57DA-FD4D-A350-3F129ACD59CD}" type="slidenum">
              <a:rPr lang="en-US">
                <a:latin typeface="Arial" pitchFamily="-112" charset="0"/>
                <a:ea typeface="ＭＳ Ｐゴシック" pitchFamily="-112" charset="-128"/>
                <a:cs typeface="ＭＳ Ｐゴシック" pitchFamily="-112" charset="-128"/>
              </a:rPr>
              <a:pPr/>
              <a:t>29</a:t>
            </a:fld>
            <a:endParaRPr lang="en-US">
              <a:latin typeface="Arial" pitchFamily="-112" charset="0"/>
              <a:ea typeface="ＭＳ Ｐゴシック" pitchFamily="-112" charset="-128"/>
              <a:cs typeface="ＭＳ Ｐゴシック" pitchFamily="-112" charset="-128"/>
            </a:endParaRPr>
          </a:p>
        </p:txBody>
      </p:sp>
      <p:sp>
        <p:nvSpPr>
          <p:cNvPr id="131075" name="Rectangle 2"/>
          <p:cNvSpPr>
            <a:spLocks noGrp="1" noRot="1" noChangeAspect="1" noChangeArrowheads="1"/>
          </p:cNvSpPr>
          <p:nvPr>
            <p:ph type="sldImg"/>
          </p:nvPr>
        </p:nvSpPr>
        <p:spPr>
          <a:solidFill>
            <a:srgbClr val="FFFFFF"/>
          </a:solidFill>
          <a:ln/>
        </p:spPr>
      </p:sp>
      <p:sp>
        <p:nvSpPr>
          <p:cNvPr id="1310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368538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6889123-A885-9A49-940C-2C89AF91CA3E}" type="slidenum">
              <a:rPr lang="en-US">
                <a:latin typeface="Arial" pitchFamily="-112" charset="0"/>
                <a:ea typeface="ＭＳ Ｐゴシック" pitchFamily="-112" charset="-128"/>
                <a:cs typeface="ＭＳ Ｐゴシック" pitchFamily="-112" charset="-128"/>
              </a:rPr>
              <a:pPr/>
              <a:t>30</a:t>
            </a:fld>
            <a:endParaRPr lang="en-US">
              <a:latin typeface="Arial" pitchFamily="-112" charset="0"/>
              <a:ea typeface="ＭＳ Ｐゴシック" pitchFamily="-112" charset="-128"/>
              <a:cs typeface="ＭＳ Ｐゴシック" pitchFamily="-112" charset="-128"/>
            </a:endParaRPr>
          </a:p>
        </p:txBody>
      </p:sp>
      <p:sp>
        <p:nvSpPr>
          <p:cNvPr id="133123" name="Rectangle 2"/>
          <p:cNvSpPr>
            <a:spLocks noGrp="1" noRot="1" noChangeAspect="1" noChangeArrowheads="1"/>
          </p:cNvSpPr>
          <p:nvPr>
            <p:ph type="sldImg"/>
          </p:nvPr>
        </p:nvSpPr>
        <p:spPr>
          <a:solidFill>
            <a:srgbClr val="FFFFFF"/>
          </a:solidFill>
          <a:ln/>
        </p:spPr>
      </p:sp>
      <p:sp>
        <p:nvSpPr>
          <p:cNvPr id="1331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476021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CED26EE9-C4EC-9A40-B104-F98BA5E7705C}" type="slidenum">
              <a:rPr lang="en-US">
                <a:latin typeface="Arial" pitchFamily="-112" charset="0"/>
                <a:ea typeface="ＭＳ Ｐゴシック" pitchFamily="-112" charset="-128"/>
                <a:cs typeface="ＭＳ Ｐゴシック" pitchFamily="-112" charset="-128"/>
              </a:rPr>
              <a:pPr/>
              <a:t>31</a:t>
            </a:fld>
            <a:endParaRPr lang="en-US">
              <a:latin typeface="Arial" pitchFamily="-112" charset="0"/>
              <a:ea typeface="ＭＳ Ｐゴシック" pitchFamily="-112" charset="-128"/>
              <a:cs typeface="ＭＳ Ｐゴシック" pitchFamily="-112" charset="-128"/>
            </a:endParaRPr>
          </a:p>
        </p:txBody>
      </p:sp>
      <p:sp>
        <p:nvSpPr>
          <p:cNvPr id="135171" name="Rectangle 2"/>
          <p:cNvSpPr>
            <a:spLocks noGrp="1" noRot="1" noChangeAspect="1" noChangeArrowheads="1"/>
          </p:cNvSpPr>
          <p:nvPr>
            <p:ph type="sldImg"/>
          </p:nvPr>
        </p:nvSpPr>
        <p:spPr>
          <a:solidFill>
            <a:srgbClr val="FFFFFF"/>
          </a:solidFill>
          <a:ln/>
        </p:spPr>
      </p:sp>
      <p:sp>
        <p:nvSpPr>
          <p:cNvPr id="1351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02063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0.png"/><Relationship Id="rId8" Type="http://schemas.openxmlformats.org/officeDocument/2006/relationships/image" Target="../media/image21.jpeg"/><Relationship Id="rId9"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7.jpeg"/></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jpeg"/><Relationship Id="rId7" Type="http://schemas.openxmlformats.org/officeDocument/2006/relationships/image" Target="../media/image32.jpeg"/><Relationship Id="rId8" Type="http://schemas.openxmlformats.org/officeDocument/2006/relationships/image" Target="../media/image33.jpe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2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3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jpe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jpeg"/><Relationship Id="rId5" Type="http://schemas.openxmlformats.org/officeDocument/2006/relationships/image" Target="../media/image39.png"/><Relationship Id="rId6"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jpeg"/><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4" Type="http://schemas.openxmlformats.org/officeDocument/2006/relationships/image" Target="../media/image52.jpg"/><Relationship Id="rId5" Type="http://schemas.openxmlformats.org/officeDocument/2006/relationships/image" Target="../media/image53.jpg"/><Relationship Id="rId6" Type="http://schemas.openxmlformats.org/officeDocument/2006/relationships/image" Target="../media/image54.jpg"/><Relationship Id="rId7" Type="http://schemas.openxmlformats.org/officeDocument/2006/relationships/image" Target="../media/image55.jpg"/><Relationship Id="rId8" Type="http://schemas.openxmlformats.org/officeDocument/2006/relationships/image" Target="../media/image56.jpg"/><Relationship Id="rId9" Type="http://schemas.openxmlformats.org/officeDocument/2006/relationships/image" Target="../media/image57.jpg"/><Relationship Id="rId1" Type="http://schemas.openxmlformats.org/officeDocument/2006/relationships/slideLayout" Target="../slideLayouts/slideLayout2.xml"/><Relationship Id="rId2" Type="http://schemas.openxmlformats.org/officeDocument/2006/relationships/image" Target="../media/image50.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62.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3.jpeg"/><Relationship Id="rId3" Type="http://schemas.openxmlformats.org/officeDocument/2006/relationships/image" Target="../media/image6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jpg"/><Relationship Id="rId3" Type="http://schemas.openxmlformats.org/officeDocument/2006/relationships/image" Target="../media/image66.tif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71.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eg"/><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jpeg"/></Relationships>
</file>

<file path=ppt/slides/_rels/slide74.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74.emf"/></Relationships>
</file>

<file path=ppt/slides/_rels/slide77.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6.xml"/><Relationship Id="rId2" Type="http://schemas.openxmlformats.org/officeDocument/2006/relationships/image" Target="../media/image75.jpeg"/></Relationships>
</file>

<file path=ppt/slides/_rels/slide78.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79.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4" Type="http://schemas.openxmlformats.org/officeDocument/2006/relationships/image" Target="../media/image11.tiff"/><Relationship Id="rId1" Type="http://schemas.openxmlformats.org/officeDocument/2006/relationships/slideLayout" Target="../slideLayouts/slideLayout16.xml"/><Relationship Id="rId2" Type="http://schemas.openxmlformats.org/officeDocument/2006/relationships/image" Target="../media/image9.tiff"/></Relationships>
</file>

<file path=ppt/slides/_rels/slide80.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81.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82.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6.xml"/><Relationship Id="rId2" Type="http://schemas.openxmlformats.org/officeDocument/2006/relationships/image" Target="../media/image75.jpeg"/></Relationships>
</file>

<file path=ppt/slides/_rels/slide83.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jpeg"/><Relationship Id="rId6" Type="http://schemas.openxmlformats.org/officeDocument/2006/relationships/image" Target="../media/image84.jpeg"/><Relationship Id="rId7" Type="http://schemas.openxmlformats.org/officeDocument/2006/relationships/image" Target="../media/image85.jpeg"/><Relationship Id="rId8" Type="http://schemas.openxmlformats.org/officeDocument/2006/relationships/image" Target="../media/image86.jpeg"/><Relationship Id="rId9" Type="http://schemas.openxmlformats.org/officeDocument/2006/relationships/image" Target="../media/image87.jpe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84.xml.rels><?xml version="1.0" encoding="UTF-8" standalone="yes"?>
<Relationships xmlns="http://schemas.openxmlformats.org/package/2006/relationships"><Relationship Id="rId3" Type="http://schemas.openxmlformats.org/officeDocument/2006/relationships/image" Target="../media/image88.tiff"/><Relationship Id="rId4" Type="http://schemas.openxmlformats.org/officeDocument/2006/relationships/image" Target="../media/image89.tiff"/><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90.jpeg"/></Relationships>
</file>

<file path=ppt/slides/_rels/slide86.xml.rels><?xml version="1.0" encoding="UTF-8" standalone="yes"?>
<Relationships xmlns="http://schemas.openxmlformats.org/package/2006/relationships"><Relationship Id="rId3" Type="http://schemas.openxmlformats.org/officeDocument/2006/relationships/image" Target="../media/image91.jpeg"/><Relationship Id="rId4" Type="http://schemas.openxmlformats.org/officeDocument/2006/relationships/image" Target="../media/image92.jpeg"/><Relationship Id="rId5" Type="http://schemas.openxmlformats.org/officeDocument/2006/relationships/image" Target="../media/image93.jpeg"/><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87.xml.rels><?xml version="1.0" encoding="UTF-8" standalone="yes"?>
<Relationships xmlns="http://schemas.openxmlformats.org/package/2006/relationships"><Relationship Id="rId3" Type="http://schemas.openxmlformats.org/officeDocument/2006/relationships/image" Target="../media/image95.tiff"/><Relationship Id="rId4" Type="http://schemas.openxmlformats.org/officeDocument/2006/relationships/image" Target="../media/image96.tiff"/><Relationship Id="rId5" Type="http://schemas.openxmlformats.org/officeDocument/2006/relationships/image" Target="../media/image97.tiff"/><Relationship Id="rId1" Type="http://schemas.openxmlformats.org/officeDocument/2006/relationships/slideLayout" Target="../slideLayouts/slideLayout2.xml"/><Relationship Id="rId2" Type="http://schemas.openxmlformats.org/officeDocument/2006/relationships/image" Target="../media/image94.tiff"/></Relationships>
</file>

<file path=ppt/slides/_rels/slide88.xml.rels><?xml version="1.0" encoding="UTF-8" standalone="yes"?>
<Relationships xmlns="http://schemas.openxmlformats.org/package/2006/relationships"><Relationship Id="rId3" Type="http://schemas.openxmlformats.org/officeDocument/2006/relationships/image" Target="../media/image99.tiff"/><Relationship Id="rId4" Type="http://schemas.openxmlformats.org/officeDocument/2006/relationships/image" Target="../media/image100.tiff"/><Relationship Id="rId5" Type="http://schemas.openxmlformats.org/officeDocument/2006/relationships/image" Target="../media/image101.tiff"/><Relationship Id="rId1" Type="http://schemas.openxmlformats.org/officeDocument/2006/relationships/slideLayout" Target="../slideLayouts/slideLayout16.xml"/><Relationship Id="rId2" Type="http://schemas.openxmlformats.org/officeDocument/2006/relationships/image" Target="../media/image98.tiff"/></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90.xml.rels><?xml version="1.0" encoding="UTF-8" standalone="yes"?>
<Relationships xmlns="http://schemas.openxmlformats.org/package/2006/relationships"><Relationship Id="rId3" Type="http://schemas.openxmlformats.org/officeDocument/2006/relationships/image" Target="../media/image103.jpeg"/><Relationship Id="rId4" Type="http://schemas.openxmlformats.org/officeDocument/2006/relationships/image" Target="../media/image104.jpeg"/><Relationship Id="rId5" Type="http://schemas.openxmlformats.org/officeDocument/2006/relationships/image" Target="../media/image105.png"/><Relationship Id="rId1" Type="http://schemas.openxmlformats.org/officeDocument/2006/relationships/slideLayout" Target="../slideLayouts/slideLayout7.xml"/><Relationship Id="rId2" Type="http://schemas.openxmlformats.org/officeDocument/2006/relationships/image" Target="../media/image102.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2.jpeg"/><Relationship Id="rId3" Type="http://schemas.openxmlformats.org/officeDocument/2006/relationships/image" Target="../media/image106.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10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a:t>Maximizing Student Performance</a:t>
            </a:r>
          </a:p>
        </p:txBody>
      </p:sp>
      <p:pic>
        <p:nvPicPr>
          <p:cNvPr id="8" name="Content Placeholder 7"/>
          <p:cNvPicPr>
            <a:picLocks noGrp="1" noChangeAspect="1"/>
          </p:cNvPicPr>
          <p:nvPr>
            <p:ph idx="1"/>
          </p:nvPr>
        </p:nvPicPr>
        <p:blipFill>
          <a:blip r:embed="rId2"/>
          <a:stretch>
            <a:fillRect/>
          </a:stretch>
        </p:blipFill>
        <p:spPr>
          <a:xfrm>
            <a:off x="2422478" y="2192878"/>
            <a:ext cx="4393957" cy="3727660"/>
          </a:xfrm>
        </p:spPr>
      </p:pic>
      <p:sp>
        <p:nvSpPr>
          <p:cNvPr id="5" name="Slide Number Placeholder 4"/>
          <p:cNvSpPr>
            <a:spLocks noGrp="1"/>
          </p:cNvSpPr>
          <p:nvPr>
            <p:ph type="sldNum" sz="quarter" idx="12"/>
          </p:nvPr>
        </p:nvSpPr>
        <p:spPr/>
        <p:txBody>
          <a:bodyPr/>
          <a:lstStyle/>
          <a:p>
            <a:fld id="{D57F1E4F-1CFF-5643-939E-02111984F565}" type="slidenum">
              <a:rPr lang="en-US" smtClean="0"/>
              <a:t>1</a:t>
            </a:fld>
            <a:endParaRPr lang="en-US" dirty="0"/>
          </a:p>
        </p:txBody>
      </p:sp>
      <p:sp>
        <p:nvSpPr>
          <p:cNvPr id="9" name="TextBox 8"/>
          <p:cNvSpPr txBox="1"/>
          <p:nvPr/>
        </p:nvSpPr>
        <p:spPr>
          <a:xfrm>
            <a:off x="170385" y="6195185"/>
            <a:ext cx="8898142" cy="461665"/>
          </a:xfrm>
          <a:prstGeom prst="rect">
            <a:avLst/>
          </a:prstGeom>
          <a:noFill/>
        </p:spPr>
        <p:txBody>
          <a:bodyPr wrap="none" rtlCol="0">
            <a:spAutoFit/>
          </a:bodyPr>
          <a:lstStyle/>
          <a:p>
            <a:r>
              <a:rPr lang="en-US" sz="2400" b="1"/>
              <a:t>Laura Terrill                              ACTFL Workshop – CPS November 2016</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2114838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a:xfrm>
            <a:off x="457200" y="219075"/>
            <a:ext cx="8229600" cy="1069975"/>
          </a:xfrm>
          <a:solidFill>
            <a:schemeClr val="bg1"/>
          </a:solidFill>
        </p:spPr>
        <p:txBody>
          <a:bodyPr/>
          <a:lstStyle/>
          <a:p>
            <a:pPr algn="ctr"/>
            <a:r>
              <a:rPr lang="en-US">
                <a:solidFill>
                  <a:schemeClr val="tx1"/>
                </a:solidFill>
              </a:rPr>
              <a:t>Interpretive Communication is…..</a:t>
            </a:r>
          </a:p>
        </p:txBody>
      </p:sp>
      <p:sp>
        <p:nvSpPr>
          <p:cNvPr id="6" name="Footer Placeholder 5"/>
          <p:cNvSpPr>
            <a:spLocks noGrp="1"/>
          </p:cNvSpPr>
          <p:nvPr>
            <p:ph type="ftr" sz="quarter" idx="11"/>
          </p:nvPr>
        </p:nvSpPr>
        <p:spPr/>
        <p:txBody>
          <a:bodyPr/>
          <a:lstStyle/>
          <a:p>
            <a:pPr>
              <a:defRPr/>
            </a:pPr>
            <a:r>
              <a:rPr lang="en-US"/>
              <a:t>Laura Terrill</a:t>
            </a:r>
          </a:p>
        </p:txBody>
      </p:sp>
      <p:sp>
        <p:nvSpPr>
          <p:cNvPr id="5" name="TextBox 4"/>
          <p:cNvSpPr txBox="1"/>
          <p:nvPr/>
        </p:nvSpPr>
        <p:spPr>
          <a:xfrm>
            <a:off x="3894428" y="5429985"/>
            <a:ext cx="2563522" cy="46166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2400">
                <a:solidFill>
                  <a:schemeClr val="bg1"/>
                </a:solidFill>
              </a:rPr>
              <a:t>understanding gist</a:t>
            </a:r>
          </a:p>
        </p:txBody>
      </p:sp>
      <p:sp>
        <p:nvSpPr>
          <p:cNvPr id="7" name="TextBox 6"/>
          <p:cNvSpPr txBox="1"/>
          <p:nvPr/>
        </p:nvSpPr>
        <p:spPr>
          <a:xfrm>
            <a:off x="4572000" y="1611635"/>
            <a:ext cx="3518912"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en-US" sz="2400">
                <a:solidFill>
                  <a:schemeClr val="bg1"/>
                </a:solidFill>
              </a:rPr>
              <a:t>annotated vocabulary lists</a:t>
            </a:r>
          </a:p>
        </p:txBody>
      </p:sp>
      <p:sp>
        <p:nvSpPr>
          <p:cNvPr id="8" name="TextBox 7"/>
          <p:cNvSpPr txBox="1"/>
          <p:nvPr/>
        </p:nvSpPr>
        <p:spPr>
          <a:xfrm>
            <a:off x="135296" y="3409176"/>
            <a:ext cx="3996607"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sz="2400">
                <a:solidFill>
                  <a:schemeClr val="bg1"/>
                </a:solidFill>
              </a:rPr>
              <a:t>learning vocabulary in context</a:t>
            </a:r>
          </a:p>
        </p:txBody>
      </p:sp>
      <p:sp>
        <p:nvSpPr>
          <p:cNvPr id="9" name="TextBox 8"/>
          <p:cNvSpPr txBox="1"/>
          <p:nvPr/>
        </p:nvSpPr>
        <p:spPr>
          <a:xfrm>
            <a:off x="4572000" y="3415919"/>
            <a:ext cx="4293227" cy="46166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US" sz="2400">
                <a:solidFill>
                  <a:schemeClr val="bg1"/>
                </a:solidFill>
              </a:rPr>
              <a:t>considering author’s perspective</a:t>
            </a:r>
          </a:p>
        </p:txBody>
      </p:sp>
      <p:sp>
        <p:nvSpPr>
          <p:cNvPr id="10" name="TextBox 9"/>
          <p:cNvSpPr txBox="1"/>
          <p:nvPr/>
        </p:nvSpPr>
        <p:spPr>
          <a:xfrm>
            <a:off x="1468995" y="4501430"/>
            <a:ext cx="1560042"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sz="2400">
                <a:solidFill>
                  <a:schemeClr val="bg1"/>
                </a:solidFill>
              </a:rPr>
              <a:t>translation</a:t>
            </a:r>
          </a:p>
        </p:txBody>
      </p:sp>
      <p:sp>
        <p:nvSpPr>
          <p:cNvPr id="11" name="TextBox 10"/>
          <p:cNvSpPr txBox="1"/>
          <p:nvPr/>
        </p:nvSpPr>
        <p:spPr>
          <a:xfrm>
            <a:off x="358470" y="2460595"/>
            <a:ext cx="4881529"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en-US" sz="2400">
                <a:solidFill>
                  <a:schemeClr val="bg1"/>
                </a:solidFill>
              </a:rPr>
              <a:t>considering only reader’s perspective</a:t>
            </a:r>
          </a:p>
        </p:txBody>
      </p:sp>
      <p:sp>
        <p:nvSpPr>
          <p:cNvPr id="12" name="TextBox 11"/>
          <p:cNvSpPr txBox="1"/>
          <p:nvPr/>
        </p:nvSpPr>
        <p:spPr>
          <a:xfrm>
            <a:off x="5684055" y="2448749"/>
            <a:ext cx="3002745"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sz="2400">
                <a:solidFill>
                  <a:schemeClr val="bg1"/>
                </a:solidFill>
              </a:rPr>
              <a:t>listening for a purpose</a:t>
            </a:r>
          </a:p>
        </p:txBody>
      </p:sp>
      <p:sp>
        <p:nvSpPr>
          <p:cNvPr id="13" name="TextBox 12"/>
          <p:cNvSpPr txBox="1"/>
          <p:nvPr/>
        </p:nvSpPr>
        <p:spPr>
          <a:xfrm>
            <a:off x="285508" y="5438089"/>
            <a:ext cx="3002745"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sz="2400">
                <a:solidFill>
                  <a:schemeClr val="bg1"/>
                </a:solidFill>
              </a:rPr>
              <a:t>reading word for word</a:t>
            </a:r>
          </a:p>
        </p:txBody>
      </p:sp>
      <p:sp>
        <p:nvSpPr>
          <p:cNvPr id="14" name="TextBox 13"/>
          <p:cNvSpPr txBox="1"/>
          <p:nvPr/>
        </p:nvSpPr>
        <p:spPr>
          <a:xfrm>
            <a:off x="7064125" y="5429581"/>
            <a:ext cx="1481496" cy="46166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US" sz="2400">
                <a:solidFill>
                  <a:schemeClr val="bg1"/>
                </a:solidFill>
              </a:rPr>
              <a:t>predicting</a:t>
            </a:r>
          </a:p>
        </p:txBody>
      </p:sp>
      <p:sp>
        <p:nvSpPr>
          <p:cNvPr id="15" name="TextBox 14"/>
          <p:cNvSpPr txBox="1"/>
          <p:nvPr/>
        </p:nvSpPr>
        <p:spPr>
          <a:xfrm>
            <a:off x="3512599" y="4490762"/>
            <a:ext cx="5280613" cy="46166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US" sz="2400">
                <a:solidFill>
                  <a:schemeClr val="bg1"/>
                </a:solidFill>
              </a:rPr>
              <a:t>answering questions about trivial details</a:t>
            </a:r>
          </a:p>
        </p:txBody>
      </p:sp>
      <p:sp>
        <p:nvSpPr>
          <p:cNvPr id="16" name="TextBox 15"/>
          <p:cNvSpPr txBox="1"/>
          <p:nvPr/>
        </p:nvSpPr>
        <p:spPr>
          <a:xfrm>
            <a:off x="1053816" y="1599173"/>
            <a:ext cx="262283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sz="2400">
                <a:solidFill>
                  <a:schemeClr val="bg1"/>
                </a:solidFill>
              </a:rPr>
              <a:t>using content clues</a:t>
            </a:r>
          </a:p>
        </p:txBody>
      </p:sp>
      <p:sp>
        <p:nvSpPr>
          <p:cNvPr id="17" name="Slide Number Placeholder 16"/>
          <p:cNvSpPr>
            <a:spLocks noGrp="1"/>
          </p:cNvSpPr>
          <p:nvPr>
            <p:ph type="sldNum" sz="quarter" idx="12"/>
          </p:nvPr>
        </p:nvSpPr>
        <p:spPr/>
        <p:txBody>
          <a:bodyPr>
            <a:normAutofit/>
          </a:bodyPr>
          <a:lstStyle/>
          <a:p>
            <a:pPr>
              <a:defRPr/>
            </a:pPr>
            <a:fld id="{3B237994-1FD5-BD42-A4E1-C03A9CCF4FBB}" type="slidenum">
              <a:rPr lang="en-US"/>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a:xfrm>
            <a:off x="457200" y="190500"/>
            <a:ext cx="8229600" cy="1069975"/>
          </a:xfrm>
          <a:solidFill>
            <a:schemeClr val="accent1"/>
          </a:solidFill>
        </p:spPr>
        <p:txBody>
          <a:bodyPr/>
          <a:lstStyle/>
          <a:p>
            <a:pPr algn="ctr"/>
            <a:r>
              <a:rPr lang="en-US">
                <a:solidFill>
                  <a:schemeClr val="tx1"/>
                </a:solidFill>
              </a:rPr>
              <a:t>Interpretive Communication….</a:t>
            </a:r>
          </a:p>
        </p:txBody>
      </p:sp>
      <p:graphicFrame>
        <p:nvGraphicFramePr>
          <p:cNvPr id="4" name="Table 3"/>
          <p:cNvGraphicFramePr>
            <a:graphicFrameLocks noGrp="1"/>
          </p:cNvGraphicFramePr>
          <p:nvPr/>
        </p:nvGraphicFramePr>
        <p:xfrm>
          <a:off x="457200" y="1677988"/>
          <a:ext cx="8229600" cy="40953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pPr>
              <a:defRPr/>
            </a:pPr>
            <a:r>
              <a:rPr lang="en-US"/>
              <a:t>Laura Terrill</a:t>
            </a:r>
          </a:p>
        </p:txBody>
      </p:sp>
      <p:sp>
        <p:nvSpPr>
          <p:cNvPr id="5" name="Slide Number Placeholder 4"/>
          <p:cNvSpPr>
            <a:spLocks noGrp="1"/>
          </p:cNvSpPr>
          <p:nvPr>
            <p:ph type="sldNum" sz="quarter" idx="12"/>
          </p:nvPr>
        </p:nvSpPr>
        <p:spPr/>
        <p:txBody>
          <a:bodyPr>
            <a:normAutofit/>
          </a:bodyPr>
          <a:lstStyle/>
          <a:p>
            <a:pPr>
              <a:defRPr/>
            </a:pPr>
            <a:fld id="{83F1DC58-F26A-664B-99AF-F3813536C120}" type="slidenum">
              <a:rPr lang="en-US"/>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Performance and Proficiency</a:t>
            </a:r>
          </a:p>
        </p:txBody>
      </p:sp>
      <p:sp>
        <p:nvSpPr>
          <p:cNvPr id="3" name="Footer Placeholder 2"/>
          <p:cNvSpPr>
            <a:spLocks noGrp="1"/>
          </p:cNvSpPr>
          <p:nvPr>
            <p:ph type="ftr" sz="quarter" idx="11"/>
          </p:nvPr>
        </p:nvSpPr>
        <p:spPr/>
        <p:txBody>
          <a:bodyPr/>
          <a:lstStyle/>
          <a:p>
            <a:r>
              <a:rPr lang="en-US" dirty="0"/>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12</a:t>
            </a:fld>
            <a:endParaRPr lang="en-US" dirty="0"/>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1330908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6364" y="150966"/>
            <a:ext cx="8416636" cy="791144"/>
          </a:xfrm>
          <a:solidFill>
            <a:schemeClr val="accent1"/>
          </a:solidFill>
        </p:spPr>
        <p:txBody>
          <a:bodyPr>
            <a:normAutofit/>
          </a:bodyPr>
          <a:lstStyle/>
          <a:p>
            <a:pPr algn="ctr"/>
            <a:r>
              <a:rPr lang="en-US" sz="4000" i="1"/>
              <a:t>NCSSFL-ACTFL Global Benchmarks </a:t>
            </a:r>
            <a:endParaRPr lang="en-US" sz="4000"/>
          </a:p>
        </p:txBody>
      </p:sp>
      <p:sp>
        <p:nvSpPr>
          <p:cNvPr id="8" name="Footer Placeholder 7"/>
          <p:cNvSpPr>
            <a:spLocks noGrp="1"/>
          </p:cNvSpPr>
          <p:nvPr>
            <p:ph type="ftr" sz="quarter" idx="11"/>
          </p:nvPr>
        </p:nvSpPr>
        <p:spPr/>
        <p:txBody>
          <a:bodyPr/>
          <a:lstStyle/>
          <a:p>
            <a:r>
              <a:rPr lang="en-US"/>
              <a:t>Laura Terrill</a:t>
            </a:r>
          </a:p>
        </p:txBody>
      </p:sp>
      <p:pic>
        <p:nvPicPr>
          <p:cNvPr id="6" name="Picture 5" descr="Screen Shot 2015-05-20 at 11.02.30 PM.png"/>
          <p:cNvPicPr>
            <a:picLocks noChangeAspect="1"/>
          </p:cNvPicPr>
          <p:nvPr/>
        </p:nvPicPr>
        <p:blipFill>
          <a:blip r:embed="rId2"/>
          <a:stretch>
            <a:fillRect/>
          </a:stretch>
        </p:blipFill>
        <p:spPr>
          <a:xfrm>
            <a:off x="486372" y="1297140"/>
            <a:ext cx="8131568" cy="5266944"/>
          </a:xfrm>
          <a:prstGeom prst="rect">
            <a:avLst/>
          </a:prstGeom>
        </p:spPr>
      </p:pic>
      <p:sp>
        <p:nvSpPr>
          <p:cNvPr id="2" name="Slide Number Placeholder 1"/>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189411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2800" i="1" dirty="0"/>
              <a:t>NCSSFL-ACTFL Global Can-Do Benchmarks </a:t>
            </a:r>
            <a:br>
              <a:rPr lang="en-US" sz="2800" i="1" dirty="0"/>
            </a:br>
            <a:r>
              <a:rPr lang="en-US" sz="2800" i="1" dirty="0"/>
              <a:t>Interpretive Reading</a:t>
            </a:r>
            <a:endParaRPr lang="en-US" sz="2800"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58671551"/>
              </p:ext>
            </p:extLst>
          </p:nvPr>
        </p:nvGraphicFramePr>
        <p:xfrm>
          <a:off x="304800" y="1226637"/>
          <a:ext cx="8458200" cy="4780110"/>
        </p:xfrm>
        <a:graphic>
          <a:graphicData uri="http://schemas.openxmlformats.org/drawingml/2006/table">
            <a:tbl>
              <a:tblPr firstRow="1" bandRow="1">
                <a:tableStyleId>{5C22544A-7EE6-4342-B048-85BDC9FD1C3A}</a:tableStyleId>
              </a:tblPr>
              <a:tblGrid>
                <a:gridCol w="1409700"/>
                <a:gridCol w="1409700"/>
                <a:gridCol w="1409700"/>
                <a:gridCol w="1409700"/>
                <a:gridCol w="1409700"/>
                <a:gridCol w="1409700"/>
              </a:tblGrid>
              <a:tr h="711665">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High</a:t>
                      </a:r>
                    </a:p>
                  </a:txBody>
                  <a:tcPr marL="51435" marR="51435" marT="0" marB="0" anchor="ctr"/>
                </a:tc>
              </a:tr>
              <a:tr h="40684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350" kern="1200">
                          <a:solidFill>
                            <a:schemeClr val="dk1"/>
                          </a:solidFill>
                          <a:effectLst/>
                          <a:latin typeface="+mn-lt"/>
                          <a:ea typeface="+mn-ea"/>
                          <a:cs typeface="+mn-cs"/>
                        </a:rPr>
                        <a:t>I can recognize a few letters or characters. I can identify a few memorized words and phrases when I read. </a:t>
                      </a:r>
                      <a:endParaRPr lang="en-US" sz="1400"/>
                    </a:p>
                    <a:p>
                      <a:pPr marL="0" marR="0" algn="l">
                        <a:spcBef>
                          <a:spcPts val="0"/>
                        </a:spcBef>
                        <a:spcAft>
                          <a:spcPts val="0"/>
                        </a:spcAft>
                      </a:pPr>
                      <a:endParaRPr lang="en-US" sz="1400" dirty="0">
                        <a:latin typeface="+mn-lt"/>
                        <a:ea typeface="Cambria"/>
                        <a:cs typeface="Times New Roman"/>
                      </a:endParaRPr>
                    </a:p>
                  </a:txBody>
                  <a:tcPr marL="51435" marR="51435" marT="0" marB="0"/>
                </a:tc>
                <a:tc>
                  <a:txBody>
                    <a:bodyPr/>
                    <a:lstStyle/>
                    <a:p>
                      <a:r>
                        <a:rPr lang="en-US" sz="1350" kern="1200">
                          <a:solidFill>
                            <a:schemeClr val="dk1"/>
                          </a:solidFill>
                          <a:effectLst/>
                          <a:latin typeface="+mn-lt"/>
                          <a:ea typeface="+mn-ea"/>
                          <a:cs typeface="+mn-cs"/>
                        </a:rPr>
                        <a:t>I can recognize some letters or characters. I can understand some learned or memorized words and phrases when I read. </a:t>
                      </a:r>
                      <a:endParaRPr lang="en-US"/>
                    </a:p>
                  </a:txBody>
                  <a:tcPr marL="51435" marR="51435" marT="0" marB="0"/>
                </a:tc>
                <a:tc>
                  <a:txBody>
                    <a:bodyPr/>
                    <a:lstStyle/>
                    <a:p>
                      <a:r>
                        <a:rPr lang="en-US" sz="1350" kern="1200">
                          <a:solidFill>
                            <a:schemeClr val="dk1"/>
                          </a:solidFill>
                          <a:effectLst/>
                          <a:latin typeface="+mn-lt"/>
                          <a:ea typeface="+mn-ea"/>
                          <a:cs typeface="+mn-cs"/>
                        </a:rPr>
                        <a:t>I can understand familiar words, phrases, and sentences within short and simple texts related to everyday life. I can sometimes understand the main idea of what I have read. </a:t>
                      </a:r>
                      <a:endParaRPr lang="en-US"/>
                    </a:p>
                  </a:txBody>
                  <a:tcPr marL="51435" marR="51435" marT="0" marB="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mn-ea"/>
                          <a:cs typeface="+mn-cs"/>
                        </a:rPr>
                        <a:t>I can understand the main idea of short and simple texts when the topic is familiar. </a:t>
                      </a:r>
                      <a:endParaRPr lang="en-US" sz="1400"/>
                    </a:p>
                    <a:p>
                      <a:endParaRPr lang="en-US" sz="1400"/>
                    </a:p>
                  </a:txBody>
                  <a:tcPr marL="51435" marR="51435" marT="0" marB="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350" kern="1200">
                          <a:solidFill>
                            <a:schemeClr val="dk1"/>
                          </a:solidFill>
                          <a:effectLst/>
                          <a:latin typeface="+mn-lt"/>
                          <a:ea typeface="+mn-ea"/>
                          <a:cs typeface="+mn-cs"/>
                        </a:rPr>
                        <a:t>I can understand the main idea of texts related to everyday life and personal interests or studies. </a:t>
                      </a:r>
                      <a:endParaRPr lang="en-US"/>
                    </a:p>
                    <a:p>
                      <a:endParaRPr lang="en-US"/>
                    </a:p>
                  </a:txBody>
                  <a:tcPr marL="51435" marR="51435" marT="0" marB="0"/>
                </a:tc>
                <a:tc>
                  <a:txBody>
                    <a:bodyPr/>
                    <a:lstStyle/>
                    <a:p>
                      <a:r>
                        <a:rPr lang="en-US" sz="1350" kern="1200">
                          <a:solidFill>
                            <a:schemeClr val="dk1"/>
                          </a:solidFill>
                          <a:effectLst/>
                          <a:latin typeface="+mn-lt"/>
                          <a:ea typeface="+mn-ea"/>
                          <a:cs typeface="+mn-cs"/>
                        </a:rPr>
                        <a:t>I can easily understand the main idea of texts related to everyday life, personal interests, and studies. I can sometimes follow stories and de- scriptions about events and experiences in various time frames. </a:t>
                      </a:r>
                      <a:endParaRPr lang="en-US"/>
                    </a:p>
                    <a:p>
                      <a:endParaRPr lang="en-US" sz="1400"/>
                    </a:p>
                  </a:txBody>
                  <a:tcPr marL="51435" marR="51435" marT="0" marB="0"/>
                </a:tc>
              </a:tr>
            </a:tbl>
          </a:graphicData>
        </a:graphic>
      </p:graphicFrame>
    </p:spTree>
    <p:extLst>
      <p:ext uri="{BB962C8B-B14F-4D97-AF65-F5344CB8AC3E}">
        <p14:creationId xmlns:p14="http://schemas.microsoft.com/office/powerpoint/2010/main" val="18354356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2800" i="1" dirty="0"/>
              <a:t>NCSSFL-ACTFL Global Can-Do Benchmarks </a:t>
            </a:r>
            <a:br>
              <a:rPr lang="en-US" sz="2800" i="1" dirty="0"/>
            </a:br>
            <a:r>
              <a:rPr lang="en-US" sz="2800" i="1" dirty="0"/>
              <a:t>Interpretive Listening</a:t>
            </a:r>
            <a:endParaRPr lang="en-US" sz="2800"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56318649"/>
              </p:ext>
            </p:extLst>
          </p:nvPr>
        </p:nvGraphicFramePr>
        <p:xfrm>
          <a:off x="304800" y="1226637"/>
          <a:ext cx="8458199" cy="5032205"/>
        </p:xfrm>
        <a:graphic>
          <a:graphicData uri="http://schemas.openxmlformats.org/drawingml/2006/table">
            <a:tbl>
              <a:tblPr firstRow="1" bandRow="1">
                <a:tableStyleId>{5C22544A-7EE6-4342-B048-85BDC9FD1C3A}</a:tableStyleId>
              </a:tblPr>
              <a:tblGrid>
                <a:gridCol w="1376113"/>
                <a:gridCol w="1376113"/>
                <a:gridCol w="1376113"/>
                <a:gridCol w="1376113"/>
                <a:gridCol w="1376113"/>
                <a:gridCol w="1577634"/>
              </a:tblGrid>
              <a:tr h="711665">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Novice </a:t>
                      </a:r>
                    </a:p>
                    <a:p>
                      <a:pPr marL="0" marR="0" algn="ctr">
                        <a:spcBef>
                          <a:spcPts val="0"/>
                        </a:spcBef>
                        <a:spcAft>
                          <a:spcPts val="0"/>
                        </a:spcAft>
                      </a:pPr>
                      <a:r>
                        <a:rPr lang="en-US" sz="1600" b="0" dirty="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dirty="0">
                          <a:solidFill>
                            <a:schemeClr val="bg1"/>
                          </a:solidFill>
                          <a:latin typeface="+mn-lt"/>
                          <a:ea typeface="Cambria"/>
                          <a:cs typeface="Times New Roman"/>
                        </a:rPr>
                        <a:t>Intermediate </a:t>
                      </a:r>
                    </a:p>
                    <a:p>
                      <a:pPr marL="0" marR="0" algn="ctr">
                        <a:spcBef>
                          <a:spcPts val="0"/>
                        </a:spcBef>
                        <a:spcAft>
                          <a:spcPts val="0"/>
                        </a:spcAft>
                      </a:pPr>
                      <a:r>
                        <a:rPr lang="en-US" sz="1600" b="0" dirty="0">
                          <a:solidFill>
                            <a:schemeClr val="bg1"/>
                          </a:solidFill>
                          <a:latin typeface="+mn-lt"/>
                          <a:ea typeface="Cambria"/>
                          <a:cs typeface="Times New Roman"/>
                        </a:rPr>
                        <a:t>High</a:t>
                      </a:r>
                    </a:p>
                  </a:txBody>
                  <a:tcPr marL="51435" marR="51435" marT="0" marB="0" anchor="ctr"/>
                </a:tc>
              </a:tr>
              <a:tr h="40684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350" kern="1200">
                          <a:solidFill>
                            <a:schemeClr val="dk1"/>
                          </a:solidFill>
                          <a:effectLst/>
                          <a:latin typeface="+mn-lt"/>
                          <a:ea typeface="+mn-ea"/>
                          <a:cs typeface="+mn-cs"/>
                        </a:rPr>
                        <a:t>I can recognize a few memorized words and phrases when I hear them spoken. </a:t>
                      </a:r>
                      <a:endParaRPr lang="en-US" sz="1400"/>
                    </a:p>
                    <a:p>
                      <a:pPr marL="0" marR="0" algn="l">
                        <a:spcBef>
                          <a:spcPts val="0"/>
                        </a:spcBef>
                        <a:spcAft>
                          <a:spcPts val="0"/>
                        </a:spcAft>
                      </a:pPr>
                      <a:endParaRPr lang="en-US" sz="1400" dirty="0">
                        <a:latin typeface="+mn-lt"/>
                        <a:ea typeface="Cambria"/>
                        <a:cs typeface="Times New Roman"/>
                      </a:endParaRPr>
                    </a:p>
                  </a:txBody>
                  <a:tcPr marL="51435" marR="51435" marT="0" marB="0"/>
                </a:tc>
                <a:tc>
                  <a:txBody>
                    <a:bodyPr/>
                    <a:lstStyle/>
                    <a:p>
                      <a:r>
                        <a:rPr lang="en-US" sz="1350" kern="1200">
                          <a:solidFill>
                            <a:schemeClr val="dk1"/>
                          </a:solidFill>
                          <a:effectLst/>
                          <a:latin typeface="+mn-lt"/>
                          <a:ea typeface="+mn-ea"/>
                          <a:cs typeface="+mn-cs"/>
                        </a:rPr>
                        <a:t>I can recognize some familiar words and phrases when I hear them spoken. </a:t>
                      </a:r>
                      <a:endParaRPr lang="en-US" sz="1400"/>
                    </a:p>
                  </a:txBody>
                  <a:tcPr marL="51435" marR="51435" marT="0" marB="0"/>
                </a:tc>
                <a:tc>
                  <a:txBody>
                    <a:bodyPr/>
                    <a:lstStyle/>
                    <a:p>
                      <a:r>
                        <a:rPr lang="en-US" sz="1350" kern="1200">
                          <a:solidFill>
                            <a:schemeClr val="dk1"/>
                          </a:solidFill>
                          <a:effectLst/>
                          <a:latin typeface="+mn-lt"/>
                          <a:ea typeface="+mn-ea"/>
                          <a:cs typeface="+mn-cs"/>
                        </a:rPr>
                        <a:t>I can often understand words, phrases, and simple sentences related to everyday life. I can recognize pieces of information and sometimes understand the main topic of what is being said. </a:t>
                      </a:r>
                      <a:endParaRPr lang="en-US" sz="1400"/>
                    </a:p>
                  </a:txBody>
                  <a:tcPr marL="51435" marR="51435" marT="0" marB="0"/>
                </a:tc>
                <a:tc>
                  <a:txBody>
                    <a:bodyPr/>
                    <a:lstStyle/>
                    <a:p>
                      <a:r>
                        <a:rPr lang="en-US" sz="1350" kern="1200">
                          <a:solidFill>
                            <a:schemeClr val="dk1"/>
                          </a:solidFill>
                          <a:effectLst/>
                          <a:latin typeface="+mn-lt"/>
                          <a:ea typeface="+mn-ea"/>
                          <a:cs typeface="+mn-cs"/>
                        </a:rPr>
                        <a:t>I can understand the main idea in short, simple messages and presentations on familiar topics. I can understand the main idea of simple conversations that I overhear. </a:t>
                      </a:r>
                      <a:endParaRPr lang="en-US" sz="1400"/>
                    </a:p>
                  </a:txBody>
                  <a:tcPr marL="51435" marR="51435" marT="0" marB="0"/>
                </a:tc>
                <a:tc>
                  <a:txBody>
                    <a:bodyPr/>
                    <a:lstStyle/>
                    <a:p>
                      <a:r>
                        <a:rPr lang="en-US" sz="1350" kern="1200">
                          <a:solidFill>
                            <a:schemeClr val="dk1"/>
                          </a:solidFill>
                          <a:effectLst/>
                          <a:latin typeface="+mn-lt"/>
                          <a:ea typeface="+mn-ea"/>
                          <a:cs typeface="+mn-cs"/>
                        </a:rPr>
                        <a:t>I can understand the main idea in messages and presentations on a variety of topics related to everyday life and personal interests and studies. I can </a:t>
                      </a:r>
                    </a:p>
                    <a:p>
                      <a:r>
                        <a:rPr lang="en-US" sz="1350" kern="1200">
                          <a:solidFill>
                            <a:schemeClr val="dk1"/>
                          </a:solidFill>
                          <a:effectLst/>
                          <a:latin typeface="+mn-lt"/>
                          <a:ea typeface="+mn-ea"/>
                          <a:cs typeface="+mn-cs"/>
                        </a:rPr>
                        <a:t>understand the </a:t>
                      </a:r>
                    </a:p>
                    <a:p>
                      <a:r>
                        <a:rPr lang="en-US" sz="1350" kern="1200">
                          <a:solidFill>
                            <a:schemeClr val="dk1"/>
                          </a:solidFill>
                          <a:effectLst/>
                          <a:latin typeface="+mn-lt"/>
                          <a:ea typeface="+mn-ea"/>
                          <a:cs typeface="+mn-cs"/>
                        </a:rPr>
                        <a:t>main idea </a:t>
                      </a:r>
                      <a:endParaRPr lang="en-US" sz="1400"/>
                    </a:p>
                    <a:p>
                      <a:r>
                        <a:rPr lang="en-US" sz="1350" kern="1200">
                          <a:solidFill>
                            <a:schemeClr val="dk1"/>
                          </a:solidFill>
                          <a:effectLst/>
                          <a:latin typeface="+mn-lt"/>
                          <a:ea typeface="+mn-ea"/>
                          <a:cs typeface="+mn-cs"/>
                        </a:rPr>
                        <a:t>in conversations that I overhear. </a:t>
                      </a:r>
                      <a:endParaRPr lang="en-US" sz="1400"/>
                    </a:p>
                  </a:txBody>
                  <a:tcPr marL="51435" marR="51435" marT="0" marB="0"/>
                </a:tc>
                <a:tc>
                  <a:txBody>
                    <a:bodyPr/>
                    <a:lstStyle/>
                    <a:p>
                      <a:r>
                        <a:rPr lang="en-US" sz="1350" kern="1200">
                          <a:solidFill>
                            <a:schemeClr val="dk1"/>
                          </a:solidFill>
                          <a:effectLst/>
                          <a:latin typeface="+mn-lt"/>
                          <a:ea typeface="+mn-ea"/>
                          <a:cs typeface="+mn-cs"/>
                        </a:rPr>
                        <a:t>I can easily understand the main idea in messages and presentations on a variety of topics related to everyday life and personal interests and studies. I can </a:t>
                      </a:r>
                    </a:p>
                    <a:p>
                      <a:r>
                        <a:rPr lang="en-US" sz="1350" kern="1200">
                          <a:solidFill>
                            <a:schemeClr val="dk1"/>
                          </a:solidFill>
                          <a:effectLst/>
                          <a:latin typeface="+mn-lt"/>
                          <a:ea typeface="+mn-ea"/>
                          <a:cs typeface="+mn-cs"/>
                        </a:rPr>
                        <a:t>usually understand a few details of what I overhear in conversations, even when something unexpected is expressed.</a:t>
                      </a:r>
                      <a:br>
                        <a:rPr lang="en-US" sz="1350" kern="1200">
                          <a:solidFill>
                            <a:schemeClr val="dk1"/>
                          </a:solidFill>
                          <a:effectLst/>
                          <a:latin typeface="+mn-lt"/>
                          <a:ea typeface="+mn-ea"/>
                          <a:cs typeface="+mn-cs"/>
                        </a:rPr>
                      </a:br>
                      <a:r>
                        <a:rPr lang="en-US" sz="1350" kern="1200">
                          <a:solidFill>
                            <a:schemeClr val="dk1"/>
                          </a:solidFill>
                          <a:effectLst/>
                          <a:latin typeface="+mn-lt"/>
                          <a:ea typeface="+mn-ea"/>
                          <a:cs typeface="+mn-cs"/>
                        </a:rPr>
                        <a:t>I can sometimes follow what I hear about events and experiences in various time frames. </a:t>
                      </a:r>
                      <a:endParaRPr lang="en-US" sz="1400"/>
                    </a:p>
                  </a:txBody>
                  <a:tcPr marL="51435" marR="51435" marT="0" marB="0"/>
                </a:tc>
              </a:tr>
            </a:tbl>
          </a:graphicData>
        </a:graphic>
      </p:graphicFrame>
    </p:spTree>
    <p:extLst>
      <p:ext uri="{BB962C8B-B14F-4D97-AF65-F5344CB8AC3E}">
        <p14:creationId xmlns:p14="http://schemas.microsoft.com/office/powerpoint/2010/main" val="14815139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4"/>
          <p:cNvSpPr>
            <a:spLocks noGrp="1"/>
          </p:cNvSpPr>
          <p:nvPr>
            <p:ph type="title"/>
          </p:nvPr>
        </p:nvSpPr>
        <p:spPr>
          <a:xfrm>
            <a:off x="628650" y="201736"/>
            <a:ext cx="7670223" cy="887122"/>
          </a:xfrm>
          <a:solidFill>
            <a:schemeClr val="accent1"/>
          </a:solidFill>
        </p:spPr>
        <p:txBody>
          <a:bodyPr>
            <a:normAutofit/>
          </a:bodyPr>
          <a:lstStyle/>
          <a:p>
            <a:pPr algn="ctr"/>
            <a:r>
              <a:rPr lang="en-US" smtClean="0">
                <a:solidFill>
                  <a:schemeClr val="tx1"/>
                </a:solidFill>
              </a:rPr>
              <a:t>Authentic </a:t>
            </a:r>
            <a:r>
              <a:rPr lang="en-US">
                <a:solidFill>
                  <a:schemeClr val="tx1"/>
                </a:solidFill>
              </a:rPr>
              <a:t>Text</a:t>
            </a:r>
          </a:p>
        </p:txBody>
      </p:sp>
      <p:pic>
        <p:nvPicPr>
          <p:cNvPr id="6" name="Content Placeholder 5" descr="JAC45_image-devinette-750x500.jpg"/>
          <p:cNvPicPr>
            <a:picLocks noGrp="1" noChangeAspect="1"/>
          </p:cNvPicPr>
          <p:nvPr>
            <p:ph sz="half" idx="1"/>
          </p:nvPr>
        </p:nvPicPr>
        <p:blipFill>
          <a:blip r:embed="rId2"/>
          <a:stretch>
            <a:fillRect/>
          </a:stretch>
        </p:blipFill>
        <p:spPr>
          <a:xfrm>
            <a:off x="524776" y="1303146"/>
            <a:ext cx="8094447" cy="5396296"/>
          </a:xfrm>
          <a:prstGeom prst="rect">
            <a:avLst/>
          </a:prstGeom>
        </p:spPr>
      </p:pic>
      <p:sp>
        <p:nvSpPr>
          <p:cNvPr id="3" name="Content Placeholder 2"/>
          <p:cNvSpPr>
            <a:spLocks noGrp="1"/>
          </p:cNvSpPr>
          <p:nvPr>
            <p:ph sz="half" idx="2"/>
          </p:nvPr>
        </p:nvSpPr>
        <p:spPr>
          <a:xfrm>
            <a:off x="5161542" y="3593234"/>
            <a:ext cx="3353808" cy="3083790"/>
          </a:xfrm>
          <a:solidFill>
            <a:schemeClr val="bg1"/>
          </a:solidFill>
        </p:spPr>
        <p:txBody>
          <a:bodyPr/>
          <a:lstStyle/>
          <a:p>
            <a:pPr marL="0" indent="0" algn="ctr">
              <a:buNone/>
            </a:pPr>
            <a:r>
              <a:rPr lang="en-US" sz="3200" smtClean="0">
                <a:solidFill>
                  <a:schemeClr val="tx1"/>
                </a:solidFill>
                <a:latin typeface="Corbel" charset="0"/>
                <a:ea typeface="Corbel" charset="0"/>
                <a:cs typeface="Corbel" charset="0"/>
              </a:rPr>
              <a:t>written </a:t>
            </a:r>
            <a:r>
              <a:rPr lang="en-US" sz="3200">
                <a:solidFill>
                  <a:schemeClr val="tx1"/>
                </a:solidFill>
                <a:latin typeface="Corbel" charset="0"/>
                <a:ea typeface="Corbel" charset="0"/>
                <a:cs typeface="Corbel" charset="0"/>
              </a:rPr>
              <a:t>by native speakers for native speakers</a:t>
            </a:r>
          </a:p>
          <a:p>
            <a:pPr marL="182880" indent="-182880">
              <a:buFont typeface="Arial"/>
              <a:buChar char="•"/>
            </a:pPr>
            <a:r>
              <a:rPr lang="en-US" sz="2400">
                <a:solidFill>
                  <a:schemeClr val="tx1"/>
                </a:solidFill>
                <a:latin typeface="Corbel" charset="0"/>
                <a:ea typeface="Corbel" charset="0"/>
                <a:cs typeface="Corbel" charset="0"/>
              </a:rPr>
              <a:t>provides visual support</a:t>
            </a:r>
          </a:p>
          <a:p>
            <a:pPr marL="182880" indent="-182880">
              <a:buFont typeface="Arial"/>
              <a:buChar char="•"/>
            </a:pPr>
            <a:r>
              <a:rPr lang="en-US" sz="2400">
                <a:solidFill>
                  <a:schemeClr val="tx1"/>
                </a:solidFill>
                <a:latin typeface="Corbel" charset="0"/>
                <a:ea typeface="Corbel" charset="0"/>
                <a:cs typeface="Corbel" charset="0"/>
              </a:rPr>
              <a:t>is culturally rich</a:t>
            </a:r>
          </a:p>
          <a:p>
            <a:pPr marL="182880" indent="-182880">
              <a:buFont typeface="Arial"/>
              <a:buChar char="•"/>
            </a:pPr>
            <a:r>
              <a:rPr lang="en-US" sz="2400">
                <a:solidFill>
                  <a:schemeClr val="tx1"/>
                </a:solidFill>
                <a:latin typeface="Corbel" charset="0"/>
                <a:ea typeface="Corbel" charset="0"/>
                <a:cs typeface="Corbel" charset="0"/>
              </a:rPr>
              <a:t>provides models of correct language</a:t>
            </a:r>
          </a:p>
          <a:p>
            <a:endParaRPr lang="en-US">
              <a:solidFill>
                <a:schemeClr val="tx1"/>
              </a:solidFill>
              <a:latin typeface="Corbel" charset="0"/>
              <a:ea typeface="Corbel" charset="0"/>
              <a:cs typeface="Corbel" charset="0"/>
            </a:endParaRPr>
          </a:p>
          <a:p>
            <a:endParaRPr lang="en-US">
              <a:solidFill>
                <a:schemeClr val="tx1"/>
              </a:solidFill>
              <a:latin typeface="Corbel" charset="0"/>
              <a:ea typeface="Corbel" charset="0"/>
              <a:cs typeface="Corbel" charset="0"/>
            </a:endParaRPr>
          </a:p>
        </p:txBody>
      </p:sp>
      <p:sp>
        <p:nvSpPr>
          <p:cNvPr id="7" name="Footer Placeholder 6"/>
          <p:cNvSpPr>
            <a:spLocks noGrp="1"/>
          </p:cNvSpPr>
          <p:nvPr>
            <p:ph type="ftr" sz="quarter" idx="11"/>
          </p:nvPr>
        </p:nvSpPr>
        <p:spPr/>
        <p:txBody>
          <a:bodyPr/>
          <a:lstStyle/>
          <a:p>
            <a:pPr>
              <a:defRPr/>
            </a:pPr>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147" y="526631"/>
            <a:ext cx="7208325" cy="928096"/>
          </a:xfrm>
          <a:solidFill>
            <a:schemeClr val="accent1"/>
          </a:solidFill>
        </p:spPr>
        <p:txBody>
          <a:bodyPr>
            <a:normAutofit/>
          </a:bodyPr>
          <a:lstStyle/>
          <a:p>
            <a:r>
              <a:rPr lang="en-US">
                <a:solidFill>
                  <a:schemeClr val="accent4">
                    <a:lumMod val="20000"/>
                    <a:lumOff val="80000"/>
                  </a:schemeClr>
                </a:solidFill>
                <a:latin typeface="Corbel" charset="0"/>
                <a:ea typeface="Corbel" charset="0"/>
                <a:cs typeface="Corbel" charset="0"/>
              </a:rPr>
              <a:t>Ouiiin! Mais que se passe-t-il?</a:t>
            </a:r>
          </a:p>
        </p:txBody>
      </p:sp>
      <p:sp>
        <p:nvSpPr>
          <p:cNvPr id="5" name="Footer Placeholder 4"/>
          <p:cNvSpPr>
            <a:spLocks noGrp="1"/>
          </p:cNvSpPr>
          <p:nvPr>
            <p:ph type="ftr" sz="quarter" idx="11"/>
          </p:nvPr>
        </p:nvSpPr>
        <p:spPr>
          <a:xfrm>
            <a:off x="177800" y="6430768"/>
            <a:ext cx="5421083" cy="365125"/>
          </a:xfrm>
        </p:spPr>
        <p:txBody>
          <a:bodyPr/>
          <a:lstStyle/>
          <a:p>
            <a:r>
              <a:rPr lang="en-US" smtClean="0"/>
              <a:t>Laura Terrill</a:t>
            </a:r>
            <a:endParaRPr lang="en-US"/>
          </a:p>
        </p:txBody>
      </p:sp>
      <p:sp>
        <p:nvSpPr>
          <p:cNvPr id="7" name="Rectangle 6"/>
          <p:cNvSpPr/>
          <p:nvPr/>
        </p:nvSpPr>
        <p:spPr>
          <a:xfrm>
            <a:off x="4405745" y="1680590"/>
            <a:ext cx="4484255" cy="4524315"/>
          </a:xfrm>
          <a:prstGeom prst="rect">
            <a:avLst/>
          </a:prstGeom>
        </p:spPr>
        <p:txBody>
          <a:bodyPr wrap="square">
            <a:spAutoFit/>
          </a:bodyPr>
          <a:lstStyle/>
          <a:p>
            <a:r>
              <a:rPr lang="en-US" sz="2400">
                <a:solidFill>
                  <a:schemeClr val="tx1">
                    <a:lumMod val="95000"/>
                  </a:schemeClr>
                </a:solidFill>
                <a:latin typeface="Corbel" charset="0"/>
                <a:ea typeface="Corbel" charset="0"/>
                <a:cs typeface="Corbel" charset="0"/>
              </a:rPr>
              <a:t>Au Japon, deux lutteurs de sumo, des sumotori, soulèvent des bébés pour un combat… de pleurs ! Cette cérémonie, appelée « Naki Sumo », a eu lieu dimanche dernier à Tokyo: les parents japonais y amènent leurs petits enfants car ils pensent que des bébés qui pleurent fort seront pleins de santé. C’est une coutume shintô, l’une des religions au Japon. </a:t>
            </a:r>
          </a:p>
        </p:txBody>
      </p:sp>
      <p:pic>
        <p:nvPicPr>
          <p:cNvPr id="8" name="Picture 7" descr="JAC45_image-devinette-750x500.jpg"/>
          <p:cNvPicPr>
            <a:picLocks noChangeAspect="1"/>
          </p:cNvPicPr>
          <p:nvPr/>
        </p:nvPicPr>
        <p:blipFill>
          <a:blip r:embed="rId3"/>
          <a:stretch>
            <a:fillRect/>
          </a:stretch>
        </p:blipFill>
        <p:spPr>
          <a:xfrm>
            <a:off x="177800" y="2396836"/>
            <a:ext cx="4031674" cy="2687782"/>
          </a:xfrm>
          <a:prstGeom prst="rect">
            <a:avLst/>
          </a:prstGeom>
        </p:spPr>
      </p:pic>
      <p:sp>
        <p:nvSpPr>
          <p:cNvPr id="3" name="Slide Number Placeholder 2"/>
          <p:cNvSpPr>
            <a:spLocks noGrp="1"/>
          </p:cNvSpPr>
          <p:nvPr>
            <p:ph type="sldNum" sz="quarter" idx="12"/>
          </p:nvPr>
        </p:nvSpPr>
        <p:spPr/>
        <p:txBody>
          <a:bodyPr/>
          <a:lstStyle/>
          <a:p>
            <a:fld id="{D57F1E4F-1CFF-5643-939E-02111984F565}" type="slidenum">
              <a:rPr lang="en-US" smtClean="0"/>
              <a:t>17</a:t>
            </a:fld>
            <a:endParaRPr lang="en-US" dirty="0"/>
          </a:p>
        </p:txBody>
      </p:sp>
    </p:spTree>
    <p:extLst>
      <p:ext uri="{BB962C8B-B14F-4D97-AF65-F5344CB8AC3E}">
        <p14:creationId xmlns:p14="http://schemas.microsoft.com/office/powerpoint/2010/main" val="538948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045" y="300319"/>
            <a:ext cx="7345081" cy="1052520"/>
          </a:xfrm>
          <a:solidFill>
            <a:schemeClr val="accent1"/>
          </a:solidFill>
        </p:spPr>
        <p:txBody>
          <a:bodyPr/>
          <a:lstStyle/>
          <a:p>
            <a:r>
              <a:rPr lang="en-US">
                <a:solidFill>
                  <a:schemeClr val="tx1"/>
                </a:solidFill>
                <a:latin typeface="Corbel" charset="0"/>
                <a:ea typeface="Corbel" charset="0"/>
                <a:cs typeface="Corbel" charset="0"/>
              </a:rPr>
              <a:t>Tips for finding authentic text</a:t>
            </a:r>
          </a:p>
        </p:txBody>
      </p:sp>
      <p:sp>
        <p:nvSpPr>
          <p:cNvPr id="4" name="Content Placeholder 3"/>
          <p:cNvSpPr>
            <a:spLocks noGrp="1"/>
          </p:cNvSpPr>
          <p:nvPr>
            <p:ph idx="1"/>
          </p:nvPr>
        </p:nvSpPr>
        <p:spPr>
          <a:xfrm>
            <a:off x="804860" y="1717964"/>
            <a:ext cx="8025245" cy="4638387"/>
          </a:xfrm>
        </p:spPr>
        <p:txBody>
          <a:bodyPr>
            <a:noAutofit/>
          </a:bodyPr>
          <a:lstStyle/>
          <a:p>
            <a:r>
              <a:rPr lang="en-US">
                <a:solidFill>
                  <a:schemeClr val="tx1">
                    <a:lumMod val="95000"/>
                  </a:schemeClr>
                </a:solidFill>
                <a:latin typeface="Corbel" charset="0"/>
                <a:ea typeface="Corbel" charset="0"/>
                <a:cs typeface="Corbel" charset="0"/>
              </a:rPr>
              <a:t>Look for texts that address the essential question of the unit and allow students to work on the language functions of the unit. </a:t>
            </a:r>
          </a:p>
          <a:p>
            <a:r>
              <a:rPr lang="en-US">
                <a:solidFill>
                  <a:schemeClr val="tx1">
                    <a:lumMod val="95000"/>
                  </a:schemeClr>
                </a:solidFill>
                <a:latin typeface="Corbel" charset="0"/>
                <a:ea typeface="Corbel" charset="0"/>
                <a:cs typeface="Corbel" charset="0"/>
              </a:rPr>
              <a:t>Do not look for texts that have specific vocabulary or structures.</a:t>
            </a:r>
          </a:p>
          <a:p>
            <a:r>
              <a:rPr lang="en-US">
                <a:solidFill>
                  <a:schemeClr val="tx1">
                    <a:lumMod val="95000"/>
                  </a:schemeClr>
                </a:solidFill>
                <a:latin typeface="Corbel" charset="0"/>
                <a:ea typeface="Corbel" charset="0"/>
                <a:cs typeface="Corbel" charset="0"/>
              </a:rPr>
              <a:t>Do a google search using possible words, phrases in the target language, click on images and videos first especially for novice learners.</a:t>
            </a:r>
          </a:p>
          <a:p>
            <a:r>
              <a:rPr lang="en-US">
                <a:solidFill>
                  <a:schemeClr val="tx1">
                    <a:lumMod val="95000"/>
                  </a:schemeClr>
                </a:solidFill>
                <a:latin typeface="Corbel" charset="0"/>
                <a:ea typeface="Corbel" charset="0"/>
                <a:cs typeface="Corbel" charset="0"/>
              </a:rPr>
              <a:t>Become a fan of Pinterest. </a:t>
            </a:r>
            <a:endParaRPr lang="en-US" smtClean="0">
              <a:solidFill>
                <a:schemeClr val="tx1">
                  <a:lumMod val="95000"/>
                </a:schemeClr>
              </a:solidFill>
              <a:latin typeface="Corbel" charset="0"/>
              <a:ea typeface="Corbel" charset="0"/>
              <a:cs typeface="Corbel" charset="0"/>
            </a:endParaRPr>
          </a:p>
          <a:p>
            <a:r>
              <a:rPr lang="en-US" smtClean="0">
                <a:solidFill>
                  <a:schemeClr val="tx1">
                    <a:lumMod val="95000"/>
                  </a:schemeClr>
                </a:solidFill>
                <a:latin typeface="Corbel" charset="0"/>
                <a:ea typeface="Corbel" charset="0"/>
                <a:cs typeface="Corbel" charset="0"/>
              </a:rPr>
              <a:t>Become a fan of Huffington </a:t>
            </a:r>
            <a:r>
              <a:rPr lang="en-US">
                <a:solidFill>
                  <a:schemeClr val="tx1">
                    <a:lumMod val="95000"/>
                  </a:schemeClr>
                </a:solidFill>
                <a:latin typeface="Corbel" charset="0"/>
                <a:ea typeface="Corbel" charset="0"/>
                <a:cs typeface="Corbel" charset="0"/>
              </a:rPr>
              <a:t>Post — Arabic, </a:t>
            </a:r>
            <a:r>
              <a:rPr lang="en-US" smtClean="0">
                <a:solidFill>
                  <a:schemeClr val="tx1">
                    <a:lumMod val="95000"/>
                  </a:schemeClr>
                </a:solidFill>
                <a:latin typeface="Corbel" charset="0"/>
                <a:ea typeface="Corbel" charset="0"/>
                <a:cs typeface="Corbel" charset="0"/>
              </a:rPr>
              <a:t>French,  German, Greek, </a:t>
            </a:r>
            <a:r>
              <a:rPr lang="en-US">
                <a:solidFill>
                  <a:schemeClr val="tx1">
                    <a:lumMod val="95000"/>
                  </a:schemeClr>
                </a:solidFill>
                <a:latin typeface="Corbel" charset="0"/>
                <a:ea typeface="Corbel" charset="0"/>
                <a:cs typeface="Corbel" charset="0"/>
              </a:rPr>
              <a:t>Italian, </a:t>
            </a:r>
            <a:r>
              <a:rPr lang="en-US" smtClean="0">
                <a:solidFill>
                  <a:schemeClr val="tx1">
                    <a:lumMod val="95000"/>
                  </a:schemeClr>
                </a:solidFill>
                <a:latin typeface="Corbel" charset="0"/>
                <a:ea typeface="Corbel" charset="0"/>
                <a:cs typeface="Corbel" charset="0"/>
              </a:rPr>
              <a:t>Japanese</a:t>
            </a:r>
            <a:r>
              <a:rPr lang="en-US">
                <a:solidFill>
                  <a:schemeClr val="tx1">
                    <a:lumMod val="95000"/>
                  </a:schemeClr>
                </a:solidFill>
                <a:latin typeface="Corbel" charset="0"/>
                <a:ea typeface="Corbel" charset="0"/>
                <a:cs typeface="Corbel" charset="0"/>
              </a:rPr>
              <a:t>, </a:t>
            </a:r>
            <a:r>
              <a:rPr lang="en-US" smtClean="0">
                <a:solidFill>
                  <a:schemeClr val="tx1">
                    <a:lumMod val="95000"/>
                  </a:schemeClr>
                </a:solidFill>
                <a:latin typeface="Corbel" charset="0"/>
                <a:ea typeface="Corbel" charset="0"/>
                <a:cs typeface="Corbel" charset="0"/>
              </a:rPr>
              <a:t>Korean, Portuguese, Spanish</a:t>
            </a:r>
          </a:p>
          <a:p>
            <a:r>
              <a:rPr lang="en-US">
                <a:solidFill>
                  <a:schemeClr val="tx1">
                    <a:lumMod val="95000"/>
                  </a:schemeClr>
                </a:solidFill>
                <a:latin typeface="Corbel" charset="0"/>
                <a:ea typeface="Corbel" charset="0"/>
                <a:cs typeface="Corbel" charset="0"/>
              </a:rPr>
              <a:t>Adapt the task, not the text. </a:t>
            </a:r>
          </a:p>
          <a:p>
            <a:endParaRPr lang="en-US">
              <a:solidFill>
                <a:schemeClr val="tx1">
                  <a:lumMod val="95000"/>
                </a:schemeClr>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1569327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4"/>
          <p:cNvSpPr>
            <a:spLocks noGrp="1"/>
          </p:cNvSpPr>
          <p:nvPr>
            <p:ph type="title"/>
          </p:nvPr>
        </p:nvSpPr>
        <p:spPr>
          <a:xfrm>
            <a:off x="546100" y="228600"/>
            <a:ext cx="8153400" cy="990600"/>
          </a:xfrm>
          <a:solidFill>
            <a:schemeClr val="accent1"/>
          </a:solidFill>
        </p:spPr>
        <p:txBody>
          <a:bodyPr/>
          <a:lstStyle/>
          <a:p>
            <a:pPr algn="ctr"/>
            <a:r>
              <a:rPr lang="en-US" sz="4000">
                <a:solidFill>
                  <a:schemeClr val="tx1"/>
                </a:solidFill>
              </a:rPr>
              <a:t>Selecting Authentic Text</a:t>
            </a:r>
          </a:p>
        </p:txBody>
      </p:sp>
      <p:sp>
        <p:nvSpPr>
          <p:cNvPr id="107523" name="Content Placeholder 5"/>
          <p:cNvSpPr>
            <a:spLocks noGrp="1"/>
          </p:cNvSpPr>
          <p:nvPr>
            <p:ph sz="quarter" idx="1"/>
          </p:nvPr>
        </p:nvSpPr>
        <p:spPr>
          <a:xfrm>
            <a:off x="279400" y="1516063"/>
            <a:ext cx="8686800" cy="4579937"/>
          </a:xfrm>
        </p:spPr>
        <p:txBody>
          <a:bodyPr/>
          <a:lstStyle/>
          <a:p>
            <a:pPr marL="0" algn="ctr">
              <a:spcBef>
                <a:spcPct val="0"/>
              </a:spcBef>
              <a:buFont typeface="Wingdings" pitchFamily="-109" charset="2"/>
              <a:buNone/>
            </a:pPr>
            <a:r>
              <a:rPr lang="en-US" sz="3200" b="1"/>
              <a:t>Novice Range Interpretive Proficiency</a:t>
            </a:r>
          </a:p>
          <a:p>
            <a:pPr marL="0" algn="ctr">
              <a:spcBef>
                <a:spcPct val="0"/>
              </a:spcBef>
              <a:buFont typeface="Wingdings" pitchFamily="-109" charset="2"/>
              <a:buNone/>
            </a:pPr>
            <a:r>
              <a:rPr lang="en-US" sz="2400"/>
              <a:t>Understands words, phrases, and formulaic language that have been practiced and memorized to get meaning of the main idea from simple, highly-predictable oral or written texts,</a:t>
            </a:r>
          </a:p>
          <a:p>
            <a:pPr marL="0" algn="ctr">
              <a:spcBef>
                <a:spcPct val="0"/>
              </a:spcBef>
              <a:buFont typeface="Wingdings" pitchFamily="-109" charset="2"/>
              <a:buNone/>
            </a:pPr>
            <a:r>
              <a:rPr lang="en-US" sz="2400">
                <a:solidFill>
                  <a:schemeClr val="accent6"/>
                </a:solidFill>
              </a:rPr>
              <a:t> </a:t>
            </a:r>
            <a:r>
              <a:rPr lang="en-US" sz="2400" b="1">
                <a:solidFill>
                  <a:schemeClr val="accent6"/>
                </a:solidFill>
              </a:rPr>
              <a:t>with strong visual support. </a:t>
            </a:r>
          </a:p>
          <a:p>
            <a:pPr marL="0">
              <a:spcBef>
                <a:spcPct val="0"/>
              </a:spcBef>
              <a:buFont typeface="Wingdings" pitchFamily="-109" charset="2"/>
              <a:buNone/>
            </a:pPr>
            <a:endParaRPr lang="en-US" sz="2400"/>
          </a:p>
          <a:p>
            <a:pPr marL="0">
              <a:spcBef>
                <a:spcPct val="0"/>
              </a:spcBef>
              <a:buFont typeface="Wingdings" pitchFamily="-109" charset="2"/>
              <a:buNone/>
            </a:pPr>
            <a:r>
              <a:rPr lang="en-US" sz="2400" b="1"/>
              <a:t>Is the text:</a:t>
            </a:r>
          </a:p>
          <a:p>
            <a:pPr marL="593725" lvl="2">
              <a:spcBef>
                <a:spcPct val="0"/>
              </a:spcBef>
            </a:pPr>
            <a:r>
              <a:rPr lang="en-US" sz="2400"/>
              <a:t>Intrinsically interesting, rich in ideas?</a:t>
            </a:r>
          </a:p>
          <a:p>
            <a:pPr marL="593725" lvl="2">
              <a:spcBef>
                <a:spcPct val="0"/>
              </a:spcBef>
            </a:pPr>
            <a:r>
              <a:rPr lang="en-US" sz="2400"/>
              <a:t>Cognitively engaging, intellectually challenging?</a:t>
            </a:r>
          </a:p>
          <a:p>
            <a:pPr marL="593725" lvl="2">
              <a:spcBef>
                <a:spcPct val="0"/>
              </a:spcBef>
            </a:pPr>
            <a:r>
              <a:rPr lang="en-US" sz="2400"/>
              <a:t>Communicatively purposeful, relevant to the learner?</a:t>
            </a:r>
          </a:p>
          <a:p>
            <a:pPr marL="593725" lvl="2">
              <a:spcBef>
                <a:spcPct val="0"/>
              </a:spcBef>
            </a:pPr>
            <a:r>
              <a:rPr lang="en-US" sz="2400"/>
              <a:t>One that explores an aspect of the essential question? </a:t>
            </a:r>
          </a:p>
          <a:p>
            <a:pPr marL="0">
              <a:spcBef>
                <a:spcPct val="0"/>
              </a:spcBef>
              <a:buFont typeface="Wingdings" pitchFamily="-109" charset="2"/>
              <a:buNone/>
            </a:pPr>
            <a:endParaRPr lang="en-US" sz="2400"/>
          </a:p>
        </p:txBody>
      </p:sp>
      <p:sp>
        <p:nvSpPr>
          <p:cNvPr id="7" name="Footer Placeholder 6"/>
          <p:cNvSpPr>
            <a:spLocks noGrp="1"/>
          </p:cNvSpPr>
          <p:nvPr>
            <p:ph type="ftr" sz="quarter" idx="11"/>
          </p:nvPr>
        </p:nvSpPr>
        <p:spPr/>
        <p:txBody>
          <a:bodyPr/>
          <a:lstStyle/>
          <a:p>
            <a:pPr>
              <a:defRPr/>
            </a:pPr>
            <a:r>
              <a:rPr lang="en-US"/>
              <a:t>Laura Terrill</a:t>
            </a:r>
          </a:p>
        </p:txBody>
      </p:sp>
      <p:sp>
        <p:nvSpPr>
          <p:cNvPr id="8" name="Slide Number Placeholder 7"/>
          <p:cNvSpPr>
            <a:spLocks noGrp="1"/>
          </p:cNvSpPr>
          <p:nvPr>
            <p:ph type="sldNum" sz="quarter" idx="12"/>
          </p:nvPr>
        </p:nvSpPr>
        <p:spPr/>
        <p:txBody>
          <a:bodyPr>
            <a:normAutofit/>
          </a:bodyPr>
          <a:lstStyle/>
          <a:p>
            <a:pPr>
              <a:defRPr/>
            </a:pPr>
            <a:fld id="{CB6BCAD6-55F4-8344-8B11-EE65F784B364}" type="slidenum">
              <a:rPr lang="en-US"/>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CA8D9AD5-F248-4919-864A-CFD76CC027D6}" type="slidenum">
              <a:rPr lang="en-US" smtClean="0"/>
              <a:t>2</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757" y="0"/>
            <a:ext cx="9240982" cy="8545551"/>
          </a:xfrm>
          <a:prstGeom prst="rect">
            <a:avLst/>
          </a:prstGeom>
        </p:spPr>
      </p:pic>
      <p:sp>
        <p:nvSpPr>
          <p:cNvPr id="3" name="TextBox 2"/>
          <p:cNvSpPr txBox="1"/>
          <p:nvPr/>
        </p:nvSpPr>
        <p:spPr>
          <a:xfrm>
            <a:off x="2912582" y="4765963"/>
            <a:ext cx="6098879" cy="2388153"/>
          </a:xfrm>
          <a:prstGeom prst="rect">
            <a:avLst/>
          </a:prstGeom>
          <a:solidFill>
            <a:schemeClr val="bg1"/>
          </a:solidFill>
        </p:spPr>
        <p:txBody>
          <a:bodyPr wrap="square" rtlCol="0">
            <a:spAutoFit/>
          </a:bodyPr>
          <a:lstStyle/>
          <a:p>
            <a:endParaRPr lang="en-US" sz="1350" i="1" dirty="0"/>
          </a:p>
          <a:p>
            <a:r>
              <a:rPr lang="en-US" sz="1350" i="1" dirty="0"/>
              <a:t>CPS WORLD LANGUAGES PHILOSOPHY</a:t>
            </a:r>
          </a:p>
          <a:p>
            <a:endParaRPr lang="en-US" sz="1350" i="1" dirty="0"/>
          </a:p>
          <a:p>
            <a:r>
              <a:rPr lang="en-US" sz="2400" i="1" dirty="0"/>
              <a:t>Every student has access to an education that fosters bilingualism, </a:t>
            </a:r>
            <a:r>
              <a:rPr lang="en-US" sz="2400" i="1" dirty="0" err="1"/>
              <a:t>biliteracy</a:t>
            </a:r>
            <a:r>
              <a:rPr lang="en-US" sz="2400" i="1" dirty="0"/>
              <a:t>, and intercultural flexibility as key contributors to their success in the global community.</a:t>
            </a:r>
            <a:endParaRPr lang="en-US" sz="2400" dirty="0"/>
          </a:p>
          <a:p>
            <a:endParaRPr lang="en-US" sz="1350" dirty="0"/>
          </a:p>
        </p:txBody>
      </p:sp>
      <p:sp>
        <p:nvSpPr>
          <p:cNvPr id="6" name="TextBox 5"/>
          <p:cNvSpPr txBox="1"/>
          <p:nvPr/>
        </p:nvSpPr>
        <p:spPr>
          <a:xfrm>
            <a:off x="7061654" y="3820189"/>
            <a:ext cx="1065628" cy="307777"/>
          </a:xfrm>
          <a:prstGeom prst="rect">
            <a:avLst/>
          </a:prstGeom>
          <a:noFill/>
        </p:spPr>
        <p:txBody>
          <a:bodyPr wrap="square" rtlCol="0">
            <a:spAutoFit/>
          </a:bodyPr>
          <a:lstStyle/>
          <a:p>
            <a:r>
              <a:rPr lang="en-US" sz="1400" dirty="0"/>
              <a:t>Page 1</a:t>
            </a:r>
          </a:p>
        </p:txBody>
      </p:sp>
    </p:spTree>
    <p:extLst>
      <p:ext uri="{BB962C8B-B14F-4D97-AF65-F5344CB8AC3E}">
        <p14:creationId xmlns:p14="http://schemas.microsoft.com/office/powerpoint/2010/main" val="1647569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581" y="475965"/>
            <a:ext cx="5002036" cy="776662"/>
          </a:xfrm>
          <a:solidFill>
            <a:schemeClr val="accent1"/>
          </a:solidFill>
        </p:spPr>
        <p:txBody>
          <a:bodyPr/>
          <a:lstStyle/>
          <a:p>
            <a:pPr algn="ctr"/>
            <a:r>
              <a:rPr lang="en-US" altLang="en-US" dirty="0">
                <a:solidFill>
                  <a:schemeClr val="tx1"/>
                </a:solidFill>
              </a:rPr>
              <a:t>Traditional Format</a:t>
            </a:r>
            <a:endParaRPr lang="en-US">
              <a:solidFill>
                <a:schemeClr val="tx1"/>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20</a:t>
            </a:fld>
            <a:endParaRPr lang="en-US" dirty="0"/>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1992" y="944662"/>
            <a:ext cx="2093912"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748146" y="3283527"/>
            <a:ext cx="3740726" cy="830997"/>
          </a:xfrm>
          <a:prstGeom prst="rect">
            <a:avLst/>
          </a:prstGeom>
          <a:solidFill>
            <a:schemeClr val="bg1"/>
          </a:solidFill>
          <a:ln w="9525">
            <a:noFill/>
            <a:miter lim="800000"/>
            <a:headEnd/>
            <a:tailEnd/>
          </a:ln>
        </p:spPr>
        <p:txBody>
          <a:bodyPr wrap="square">
            <a:spAutoFit/>
          </a:bodyPr>
          <a:lstStyle/>
          <a:p>
            <a:pPr algn="ctr">
              <a:defRPr/>
            </a:pPr>
            <a:r>
              <a:rPr lang="en-US" sz="2400">
                <a:cs typeface="ＭＳ Ｐゴシック" charset="-128"/>
              </a:rPr>
              <a:t>Independent </a:t>
            </a:r>
          </a:p>
          <a:p>
            <a:pPr algn="ctr">
              <a:defRPr/>
            </a:pPr>
            <a:r>
              <a:rPr lang="en-US" sz="2400">
                <a:cs typeface="ＭＳ Ｐゴシック" charset="-128"/>
              </a:rPr>
              <a:t>reading</a:t>
            </a:r>
          </a:p>
        </p:txBody>
      </p:sp>
      <p:sp>
        <p:nvSpPr>
          <p:cNvPr id="9" name="Text Box 6"/>
          <p:cNvSpPr txBox="1">
            <a:spLocks noChangeArrowheads="1"/>
          </p:cNvSpPr>
          <p:nvPr/>
        </p:nvSpPr>
        <p:spPr bwMode="auto">
          <a:xfrm>
            <a:off x="748146" y="4974308"/>
            <a:ext cx="3740726" cy="1569660"/>
          </a:xfrm>
          <a:prstGeom prst="rect">
            <a:avLst/>
          </a:prstGeom>
          <a:solidFill>
            <a:schemeClr val="bg1"/>
          </a:solidFill>
          <a:ln w="9525">
            <a:noFill/>
            <a:miter lim="800000"/>
            <a:headEnd/>
            <a:tailEnd/>
          </a:ln>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en-US">
                <a:latin typeface="+mn-lt"/>
              </a:rPr>
              <a:t>Discussion to see if students </a:t>
            </a:r>
          </a:p>
          <a:p>
            <a:pPr algn="ctr"/>
            <a:r>
              <a:rPr lang="en-US" altLang="en-US">
                <a:latin typeface="+mn-lt"/>
              </a:rPr>
              <a:t>learned main concepts, what they “should </a:t>
            </a:r>
          </a:p>
          <a:p>
            <a:pPr algn="ctr"/>
            <a:r>
              <a:rPr lang="en-US" altLang="en-US">
                <a:latin typeface="+mn-lt"/>
              </a:rPr>
              <a:t>have” learned</a:t>
            </a:r>
            <a:endParaRPr lang="en-US" altLang="en-US" b="1">
              <a:latin typeface="+mn-lt"/>
            </a:endParaRPr>
          </a:p>
        </p:txBody>
      </p:sp>
      <p:sp>
        <p:nvSpPr>
          <p:cNvPr id="10" name="Text Box 2"/>
          <p:cNvSpPr txBox="1">
            <a:spLocks noChangeArrowheads="1"/>
          </p:cNvSpPr>
          <p:nvPr/>
        </p:nvSpPr>
        <p:spPr bwMode="auto">
          <a:xfrm>
            <a:off x="5666190" y="6202462"/>
            <a:ext cx="32860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r>
              <a:rPr lang="en-US" altLang="en-US" sz="1400" i="1">
                <a:solidFill>
                  <a:schemeClr val="tx1">
                    <a:lumMod val="95000"/>
                  </a:schemeClr>
                </a:solidFill>
              </a:rPr>
              <a:t>Adapted from </a:t>
            </a:r>
            <a:r>
              <a:rPr lang="en-US" altLang="en-US" sz="1400" i="1" dirty="0" err="1">
                <a:solidFill>
                  <a:schemeClr val="tx1">
                    <a:lumMod val="95000"/>
                  </a:schemeClr>
                </a:solidFill>
              </a:rPr>
              <a:t>McREL</a:t>
            </a:r>
            <a:r>
              <a:rPr lang="en-US" altLang="en-US" sz="1400" i="1" dirty="0">
                <a:solidFill>
                  <a:schemeClr val="tx1">
                    <a:lumMod val="95000"/>
                  </a:schemeClr>
                </a:solidFill>
              </a:rPr>
              <a:t> </a:t>
            </a:r>
          </a:p>
        </p:txBody>
      </p:sp>
      <p:sp>
        <p:nvSpPr>
          <p:cNvPr id="7" name="Text Box 4"/>
          <p:cNvSpPr txBox="1">
            <a:spLocks noChangeArrowheads="1"/>
          </p:cNvSpPr>
          <p:nvPr/>
        </p:nvSpPr>
        <p:spPr bwMode="auto">
          <a:xfrm>
            <a:off x="748146" y="1565564"/>
            <a:ext cx="3740726" cy="830997"/>
          </a:xfrm>
          <a:prstGeom prst="rect">
            <a:avLst/>
          </a:prstGeom>
          <a:solidFill>
            <a:schemeClr val="bg1"/>
          </a:solidFill>
          <a:ln w="9525">
            <a:noFill/>
            <a:miter lim="800000"/>
            <a:headEnd/>
            <a:tailEnd/>
          </a:ln>
        </p:spPr>
        <p:txBody>
          <a:bodyPr wrap="square">
            <a:spAutoFit/>
          </a:bodyPr>
          <a:lstStyle/>
          <a:p>
            <a:pPr algn="ctr">
              <a:defRPr/>
            </a:pPr>
            <a:r>
              <a:rPr lang="en-US" sz="2400" dirty="0">
                <a:solidFill>
                  <a:schemeClr val="tx1">
                    <a:lumMod val="95000"/>
                  </a:schemeClr>
                </a:solidFill>
                <a:cs typeface="ＭＳ Ｐゴシック" charset="-128"/>
              </a:rPr>
              <a:t>Reading assignment </a:t>
            </a:r>
          </a:p>
          <a:p>
            <a:pPr algn="ctr">
              <a:defRPr/>
            </a:pPr>
            <a:r>
              <a:rPr lang="en-US" sz="2400" dirty="0">
                <a:solidFill>
                  <a:schemeClr val="tx1">
                    <a:lumMod val="95000"/>
                  </a:schemeClr>
                </a:solidFill>
                <a:cs typeface="ＭＳ Ｐゴシック" charset="-128"/>
              </a:rPr>
              <a:t>given</a:t>
            </a:r>
          </a:p>
        </p:txBody>
      </p:sp>
      <p:sp>
        <p:nvSpPr>
          <p:cNvPr id="3" name="Left Arrow 2"/>
          <p:cNvSpPr/>
          <p:nvPr/>
        </p:nvSpPr>
        <p:spPr>
          <a:xfrm>
            <a:off x="4635541" y="1707141"/>
            <a:ext cx="978408" cy="548640"/>
          </a:xfrm>
          <a:prstGeom prst="lef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11" name="Left Arrow 10"/>
          <p:cNvSpPr/>
          <p:nvPr/>
        </p:nvSpPr>
        <p:spPr>
          <a:xfrm>
            <a:off x="4635541" y="3442651"/>
            <a:ext cx="978408" cy="548640"/>
          </a:xfrm>
          <a:prstGeom prst="lef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12" name="Left Arrow 11"/>
          <p:cNvSpPr/>
          <p:nvPr/>
        </p:nvSpPr>
        <p:spPr>
          <a:xfrm>
            <a:off x="4635541" y="5502967"/>
            <a:ext cx="978408" cy="548640"/>
          </a:xfrm>
          <a:prstGeom prst="lef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Tree>
    <p:extLst>
      <p:ext uri="{BB962C8B-B14F-4D97-AF65-F5344CB8AC3E}">
        <p14:creationId xmlns:p14="http://schemas.microsoft.com/office/powerpoint/2010/main" val="114595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P spid="3"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685800" y="274575"/>
            <a:ext cx="7793182" cy="918773"/>
          </a:xfrm>
          <a:solidFill>
            <a:schemeClr val="accent1"/>
          </a:solidFill>
        </p:spPr>
        <p:txBody>
          <a:bodyPr>
            <a:normAutofit/>
          </a:bodyPr>
          <a:lstStyle/>
          <a:p>
            <a:pPr algn="ctr" eaLnBrk="1" fontAlgn="auto" hangingPunct="1">
              <a:spcAft>
                <a:spcPts val="0"/>
              </a:spcAft>
              <a:defRPr/>
            </a:pPr>
            <a:r>
              <a:rPr lang="en-US" dirty="0">
                <a:solidFill>
                  <a:schemeClr val="tx1"/>
                </a:solidFill>
                <a:ea typeface="+mj-ea"/>
                <a:cs typeface="+mj-cs"/>
              </a:rPr>
              <a:t>The </a:t>
            </a:r>
            <a:r>
              <a:rPr lang="en-US" dirty="0" err="1">
                <a:solidFill>
                  <a:schemeClr val="tx1"/>
                </a:solidFill>
                <a:ea typeface="+mj-ea"/>
                <a:cs typeface="+mj-cs"/>
              </a:rPr>
              <a:t>Blurvle</a:t>
            </a:r>
            <a:r>
              <a:rPr lang="en-US" dirty="0">
                <a:solidFill>
                  <a:schemeClr val="tx1"/>
                </a:solidFill>
                <a:ea typeface="+mj-ea"/>
                <a:cs typeface="+mj-cs"/>
              </a:rPr>
              <a:t> Ceremony</a:t>
            </a:r>
          </a:p>
        </p:txBody>
      </p:sp>
      <p:sp>
        <p:nvSpPr>
          <p:cNvPr id="62467" name="Text Box 3"/>
          <p:cNvSpPr txBox="1">
            <a:spLocks noChangeArrowheads="1"/>
          </p:cNvSpPr>
          <p:nvPr/>
        </p:nvSpPr>
        <p:spPr bwMode="auto">
          <a:xfrm>
            <a:off x="571500" y="1371600"/>
            <a:ext cx="8305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2800" dirty="0">
                <a:latin typeface="+mn-lt"/>
              </a:rPr>
              <a:t>The </a:t>
            </a:r>
            <a:r>
              <a:rPr lang="en-US" altLang="en-US" sz="2800" dirty="0" err="1">
                <a:latin typeface="+mn-lt"/>
              </a:rPr>
              <a:t>axtlzbn</a:t>
            </a:r>
            <a:r>
              <a:rPr lang="en-US" altLang="en-US" sz="2800" dirty="0">
                <a:latin typeface="+mn-lt"/>
              </a:rPr>
              <a:t> is worn primarily by </a:t>
            </a:r>
            <a:r>
              <a:rPr lang="en-US" altLang="en-US" sz="2800" dirty="0" err="1">
                <a:latin typeface="+mn-lt"/>
              </a:rPr>
              <a:t>meebs</a:t>
            </a:r>
            <a:r>
              <a:rPr lang="en-US" altLang="en-US" sz="2800" dirty="0">
                <a:latin typeface="+mn-lt"/>
              </a:rPr>
              <a:t> for the </a:t>
            </a:r>
            <a:r>
              <a:rPr lang="en-US" altLang="en-US" sz="2800" dirty="0" err="1">
                <a:latin typeface="+mn-lt"/>
              </a:rPr>
              <a:t>blurvle</a:t>
            </a:r>
            <a:r>
              <a:rPr lang="en-US" altLang="en-US" sz="2800" dirty="0">
                <a:latin typeface="+mn-lt"/>
              </a:rPr>
              <a:t> ceremony each </a:t>
            </a:r>
            <a:r>
              <a:rPr lang="en-US" altLang="en-US" sz="2800" dirty="0" err="1">
                <a:latin typeface="+mn-lt"/>
              </a:rPr>
              <a:t>kipto</a:t>
            </a:r>
            <a:r>
              <a:rPr lang="en-US" altLang="en-US" sz="2800" dirty="0">
                <a:latin typeface="+mn-lt"/>
              </a:rPr>
              <a:t>. It consists of a </a:t>
            </a:r>
            <a:r>
              <a:rPr lang="en-US" altLang="en-US" sz="2800" dirty="0" err="1">
                <a:latin typeface="+mn-lt"/>
              </a:rPr>
              <a:t>wlomb</a:t>
            </a:r>
            <a:r>
              <a:rPr lang="en-US" altLang="en-US" sz="2800" dirty="0">
                <a:latin typeface="+mn-lt"/>
              </a:rPr>
              <a:t> made of </a:t>
            </a:r>
            <a:r>
              <a:rPr lang="en-US" altLang="en-US" sz="2800" dirty="0" err="1">
                <a:latin typeface="+mn-lt"/>
              </a:rPr>
              <a:t>cygde</a:t>
            </a:r>
            <a:r>
              <a:rPr lang="en-US" altLang="en-US" sz="2800" dirty="0">
                <a:latin typeface="+mn-lt"/>
              </a:rPr>
              <a:t> and tied with a </a:t>
            </a:r>
            <a:r>
              <a:rPr lang="en-US" altLang="en-US" sz="2800" dirty="0" err="1">
                <a:latin typeface="+mn-lt"/>
              </a:rPr>
              <a:t>qorf</a:t>
            </a:r>
            <a:r>
              <a:rPr lang="en-US" altLang="en-US" sz="2800" dirty="0">
                <a:latin typeface="+mn-lt"/>
              </a:rPr>
              <a:t>. It is decorated with many </a:t>
            </a:r>
            <a:r>
              <a:rPr lang="en-US" altLang="en-US" sz="2800" dirty="0" err="1">
                <a:latin typeface="+mn-lt"/>
              </a:rPr>
              <a:t>hujas</a:t>
            </a:r>
            <a:r>
              <a:rPr lang="en-US" altLang="en-US" sz="2800" dirty="0">
                <a:latin typeface="+mn-lt"/>
              </a:rPr>
              <a:t>.</a:t>
            </a:r>
          </a:p>
        </p:txBody>
      </p:sp>
      <p:sp>
        <p:nvSpPr>
          <p:cNvPr id="194564" name="Text Box 4"/>
          <p:cNvSpPr txBox="1">
            <a:spLocks noChangeArrowheads="1"/>
          </p:cNvSpPr>
          <p:nvPr/>
        </p:nvSpPr>
        <p:spPr bwMode="auto">
          <a:xfrm>
            <a:off x="1392383" y="3365952"/>
            <a:ext cx="6269182" cy="3046988"/>
          </a:xfrm>
          <a:prstGeom prst="rect">
            <a:avLst/>
          </a:prstGeom>
          <a:solidFill>
            <a:schemeClr val="bg1"/>
          </a:solidFill>
          <a:ln w="9525">
            <a:noFill/>
            <a:miter lim="800000"/>
            <a:headEnd/>
            <a:tailEnd/>
          </a:ln>
        </p:spPr>
        <p:txBody>
          <a:bodyPr wrap="square">
            <a:spAutoFit/>
          </a:bodyPr>
          <a:lstStyle/>
          <a:p>
            <a:pPr marL="457200" indent="-457200">
              <a:buFont typeface="+mj-lt"/>
              <a:buAutoNum type="arabicPeriod"/>
              <a:defRPr/>
            </a:pPr>
            <a:r>
              <a:rPr lang="en-US" sz="2400" dirty="0">
                <a:solidFill>
                  <a:schemeClr val="tx1">
                    <a:lumMod val="95000"/>
                  </a:schemeClr>
                </a:solidFill>
                <a:cs typeface="ＭＳ Ｐゴシック" charset="-128"/>
              </a:rPr>
              <a:t>Describe the </a:t>
            </a:r>
            <a:r>
              <a:rPr lang="en-US" sz="2400" dirty="0" err="1">
                <a:solidFill>
                  <a:schemeClr val="tx1">
                    <a:lumMod val="95000"/>
                  </a:schemeClr>
                </a:solidFill>
                <a:cs typeface="ＭＳ Ｐゴシック" charset="-128"/>
              </a:rPr>
              <a:t>axtlzbn</a:t>
            </a:r>
            <a:r>
              <a:rPr lang="en-US" sz="2400" dirty="0">
                <a:solidFill>
                  <a:schemeClr val="tx1">
                    <a:lumMod val="95000"/>
                  </a:schemeClr>
                </a:solidFill>
                <a:cs typeface="ＭＳ Ｐゴシック" charset="-128"/>
              </a:rPr>
              <a:t>.</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Who wears an </a:t>
            </a:r>
            <a:r>
              <a:rPr lang="en-US" sz="2400" dirty="0" err="1">
                <a:solidFill>
                  <a:schemeClr val="tx1">
                    <a:lumMod val="95000"/>
                  </a:schemeClr>
                </a:solidFill>
                <a:cs typeface="ＭＳ Ｐゴシック" charset="-128"/>
              </a:rPr>
              <a:t>axtlzbn</a:t>
            </a:r>
            <a:r>
              <a:rPr lang="en-US" sz="2400" dirty="0">
                <a:solidFill>
                  <a:schemeClr val="tx1">
                    <a:lumMod val="95000"/>
                  </a:schemeClr>
                </a:solidFill>
                <a:cs typeface="ＭＳ Ｐゴシック" charset="-128"/>
              </a:rPr>
              <a:t>?</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What ceremony is it for?</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Fill in the blanks: The _____is </a:t>
            </a:r>
            <a:r>
              <a:rPr lang="en-US" sz="2400" dirty="0" smtClean="0">
                <a:solidFill>
                  <a:schemeClr val="tx1">
                    <a:lumMod val="95000"/>
                  </a:schemeClr>
                </a:solidFill>
                <a:cs typeface="ＭＳ Ｐゴシック" charset="-128"/>
              </a:rPr>
              <a:t>worn by </a:t>
            </a:r>
            <a:r>
              <a:rPr lang="en-US" sz="2400" dirty="0">
                <a:solidFill>
                  <a:schemeClr val="tx1">
                    <a:lumMod val="95000"/>
                  </a:schemeClr>
                </a:solidFill>
                <a:cs typeface="ＭＳ Ｐゴシック" charset="-128"/>
              </a:rPr>
              <a:t>_______for the ________.</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21</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53579363"/>
              </p:ext>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22</a:t>
            </a:fld>
            <a:endParaRPr lang="en-US" dirty="0"/>
          </a:p>
        </p:txBody>
      </p:sp>
      <p:pic>
        <p:nvPicPr>
          <p:cNvPr id="7" name="Picture 8" descr="ReadingManiacs"/>
          <p:cNvPicPr>
            <a:picLocks noChangeAspect="1" noChangeArrowheads="1"/>
          </p:cNvPicPr>
          <p:nvPr/>
        </p:nvPicPr>
        <p:blipFill>
          <a:blip r:embed="rId7"/>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tx1">
                    <a:lumMod val="95000"/>
                  </a:schemeClr>
                </a:solidFill>
                <a:latin typeface="Corbel" charset="0"/>
                <a:ea typeface="Corbel" charset="0"/>
                <a:cs typeface="Corbel" charset="0"/>
              </a:rPr>
              <a:t>How can you best use this text in the </a:t>
            </a:r>
            <a:r>
              <a:rPr lang="en-US" b="1">
                <a:solidFill>
                  <a:schemeClr val="accent6"/>
                </a:solidFill>
                <a:latin typeface="Corbel" charset="0"/>
                <a:ea typeface="Corbel" charset="0"/>
                <a:cs typeface="Corbel" charset="0"/>
              </a:rPr>
              <a:t>interpretive</a:t>
            </a:r>
            <a:r>
              <a:rPr lang="en-US">
                <a:solidFill>
                  <a:schemeClr val="tx1">
                    <a:lumMod val="95000"/>
                  </a:schemeClr>
                </a:solidFill>
                <a:latin typeface="Corbel" charset="0"/>
                <a:ea typeface="Corbel" charset="0"/>
                <a:cs typeface="Corbel" charset="0"/>
              </a:rPr>
              <a:t> mode?</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a:t>
            </a:r>
            <a:r>
              <a:rPr lang="en-US" b="1">
                <a:solidFill>
                  <a:schemeClr val="accent6"/>
                </a:solidFill>
                <a:latin typeface="Corbel" charset="0"/>
                <a:ea typeface="Corbel" charset="0"/>
                <a:cs typeface="Corbel" charset="0"/>
              </a:rPr>
              <a:t>interpersonal</a:t>
            </a:r>
            <a:r>
              <a:rPr lang="en-US">
                <a:solidFill>
                  <a:schemeClr val="accent6"/>
                </a:solidFill>
                <a:latin typeface="Corbel" charset="0"/>
                <a:ea typeface="Corbel" charset="0"/>
                <a:cs typeface="Corbel" charset="0"/>
              </a:rPr>
              <a:t> </a:t>
            </a:r>
            <a:r>
              <a:rPr lang="en-US">
                <a:solidFill>
                  <a:schemeClr val="tx1">
                    <a:lumMod val="95000"/>
                  </a:schemeClr>
                </a:solidFill>
                <a:latin typeface="Corbel" charset="0"/>
                <a:ea typeface="Corbel" charset="0"/>
                <a:cs typeface="Corbel" charset="0"/>
              </a:rPr>
              <a:t>conversation would students be likely to have on this topic?</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might students do in the </a:t>
            </a:r>
            <a:r>
              <a:rPr lang="en-US" b="1">
                <a:solidFill>
                  <a:schemeClr val="accent6"/>
                </a:solidFill>
                <a:latin typeface="Corbel" charset="0"/>
                <a:ea typeface="Corbel" charset="0"/>
                <a:cs typeface="Corbel" charset="0"/>
              </a:rPr>
              <a:t>presentational</a:t>
            </a:r>
            <a:r>
              <a:rPr lang="en-US">
                <a:solidFill>
                  <a:schemeClr val="tx1">
                    <a:lumMod val="95000"/>
                  </a:schemeClr>
                </a:solidFill>
                <a:latin typeface="Corbel" charset="0"/>
                <a:ea typeface="Corbel" charset="0"/>
                <a:cs typeface="Corbel" charset="0"/>
              </a:rPr>
              <a:t> mode as a way of making learning more concrete?</a:t>
            </a:r>
          </a:p>
          <a:p>
            <a:endParaRPr lang="en-US">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9389689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418" y="253049"/>
            <a:ext cx="7697932" cy="953451"/>
          </a:xfrm>
          <a:solidFill>
            <a:schemeClr val="accent1"/>
          </a:solidFill>
        </p:spPr>
        <p:txBody>
          <a:bodyPr>
            <a:normAutofit/>
          </a:bodyPr>
          <a:lstStyle/>
          <a:p>
            <a:r>
              <a:rPr lang="en-US" sz="4000">
                <a:solidFill>
                  <a:schemeClr val="tx1"/>
                </a:solidFill>
              </a:rPr>
              <a:t>Interpretive – Before/During/After</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23</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910776715"/>
              </p:ext>
            </p:extLst>
          </p:nvPr>
        </p:nvGraphicFramePr>
        <p:xfrm>
          <a:off x="1787452" y="1571625"/>
          <a:ext cx="5757864" cy="4784726"/>
        </p:xfrm>
        <a:graphic>
          <a:graphicData uri="http://schemas.openxmlformats.org/drawingml/2006/table">
            <a:tbl>
              <a:tblPr firstRow="1" bandRow="1">
                <a:tableStyleId>{69CF1AB2-1976-4502-BF36-3FF5EA218861}</a:tableStyleId>
              </a:tblPr>
              <a:tblGrid>
                <a:gridCol w="1871663"/>
                <a:gridCol w="3886201"/>
              </a:tblGrid>
              <a:tr h="1736502">
                <a:tc>
                  <a:txBody>
                    <a:bodyPr/>
                    <a:lstStyle/>
                    <a:p>
                      <a:endParaRPr lang="en-US"/>
                    </a:p>
                  </a:txBody>
                  <a:tcPr/>
                </a:tc>
                <a:tc>
                  <a:txBody>
                    <a:bodyPr/>
                    <a:lstStyle/>
                    <a:p>
                      <a:pPr marL="68580" lvl="1" indent="182563">
                        <a:buFont typeface="Arial" pitchFamily="-112" charset="0"/>
                        <a:buChar char="•"/>
                      </a:pPr>
                      <a:r>
                        <a:rPr lang="en-US" sz="2000" b="0"/>
                        <a:t>Discussion </a:t>
                      </a:r>
                    </a:p>
                    <a:p>
                      <a:pPr marL="68580" lvl="1" indent="182563">
                        <a:buFont typeface="Arial" pitchFamily="-112" charset="0"/>
                        <a:buChar char="•"/>
                      </a:pPr>
                      <a:r>
                        <a:rPr lang="en-US" sz="2000" b="0"/>
                        <a:t>Prediction</a:t>
                      </a:r>
                    </a:p>
                    <a:p>
                      <a:pPr marL="68580" lvl="1" indent="182563">
                        <a:buFont typeface="Arial" pitchFamily="-112" charset="0"/>
                        <a:buChar char="•"/>
                      </a:pPr>
                      <a:r>
                        <a:rPr lang="en-US" sz="2000" b="0"/>
                        <a:t>Questioning</a:t>
                      </a:r>
                    </a:p>
                    <a:p>
                      <a:pPr marL="68580" lvl="1" indent="182563">
                        <a:buFont typeface="Arial" pitchFamily="-112" charset="0"/>
                        <a:buChar char="•"/>
                      </a:pPr>
                      <a:r>
                        <a:rPr lang="en-US" sz="2000" b="0"/>
                        <a:t>Brainstorming</a:t>
                      </a:r>
                    </a:p>
                    <a:p>
                      <a:pPr marL="68580" lvl="1" indent="182563">
                        <a:buFont typeface="Arial" pitchFamily="-112" charset="0"/>
                        <a:buChar char="•"/>
                      </a:pPr>
                      <a:r>
                        <a:rPr lang="en-US" sz="2000" b="0"/>
                        <a:t>Setting purpose</a:t>
                      </a:r>
                      <a:endParaRPr lang="en-US" sz="2000" b="0">
                        <a:solidFill>
                          <a:srgbClr val="000000"/>
                        </a:solidFill>
                      </a:endParaRPr>
                    </a:p>
                  </a:txBody>
                  <a:tcPr anchor="ctr"/>
                </a:tc>
              </a:tr>
              <a:tr h="1445873">
                <a:tc>
                  <a:txBody>
                    <a:bodyPr/>
                    <a:lstStyle/>
                    <a:p>
                      <a:endParaRPr lang="en-US"/>
                    </a:p>
                  </a:txBody>
                  <a:tcPr/>
                </a:tc>
                <a:tc>
                  <a:txBody>
                    <a:bodyPr/>
                    <a:lstStyle/>
                    <a:p>
                      <a:pPr marL="68580" lvl="1" indent="182563">
                        <a:buFont typeface="Arial" pitchFamily="-112" charset="0"/>
                        <a:buChar char="•"/>
                      </a:pPr>
                      <a:r>
                        <a:rPr lang="en-US" sz="2000"/>
                        <a:t>Guided</a:t>
                      </a:r>
                    </a:p>
                    <a:p>
                      <a:pPr marL="68580" lvl="1" indent="182563">
                        <a:buFont typeface="Arial" pitchFamily="-112" charset="0"/>
                        <a:buChar char="•"/>
                      </a:pPr>
                      <a:r>
                        <a:rPr lang="en-US" sz="2000"/>
                        <a:t>Active </a:t>
                      </a:r>
                    </a:p>
                    <a:p>
                      <a:pPr marL="68580" lvl="1" indent="182563">
                        <a:buFont typeface="Arial" pitchFamily="-112" charset="0"/>
                        <a:buChar char="•"/>
                      </a:pPr>
                      <a:r>
                        <a:rPr lang="en-US" sz="2000"/>
                        <a:t>Silent </a:t>
                      </a:r>
                    </a:p>
                    <a:p>
                      <a:pPr marL="68580" lvl="1" indent="182563">
                        <a:buFont typeface="Arial" pitchFamily="-112" charset="0"/>
                        <a:buChar char="•"/>
                      </a:pPr>
                      <a:r>
                        <a:rPr lang="en-US" sz="2000"/>
                        <a:t>Individual</a:t>
                      </a:r>
                    </a:p>
                  </a:txBody>
                  <a:tcPr anchor="ctr"/>
                </a:tc>
              </a:tr>
              <a:tr h="1602351">
                <a:tc>
                  <a:txBody>
                    <a:bodyPr/>
                    <a:lstStyle/>
                    <a:p>
                      <a:endParaRPr lang="en-US"/>
                    </a:p>
                  </a:txBody>
                  <a:tcPr/>
                </a:tc>
                <a:tc>
                  <a:txBody>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a:txBody>
                  <a:tcPr anchor="ctr"/>
                </a:tc>
              </a:tr>
            </a:tbl>
          </a:graphicData>
        </a:graphic>
      </p:graphicFrame>
      <p:pic>
        <p:nvPicPr>
          <p:cNvPr id="5" name="Picture 3"/>
          <p:cNvPicPr>
            <a:picLocks noChangeAspect="1" noChangeArrowheads="1"/>
          </p:cNvPicPr>
          <p:nvPr/>
        </p:nvPicPr>
        <p:blipFill>
          <a:blip r:embed="rId2"/>
          <a:srcRect/>
          <a:stretch>
            <a:fillRect/>
          </a:stretch>
        </p:blipFill>
        <p:spPr bwMode="auto">
          <a:xfrm>
            <a:off x="2103587" y="1875315"/>
            <a:ext cx="1244680" cy="1188720"/>
          </a:xfrm>
          <a:prstGeom prst="rect">
            <a:avLst/>
          </a:prstGeom>
          <a:noFill/>
          <a:ln w="9525">
            <a:noFill/>
            <a:miter lim="800000"/>
            <a:headEnd/>
            <a:tailEnd/>
          </a:ln>
        </p:spPr>
      </p:pic>
      <p:pic>
        <p:nvPicPr>
          <p:cNvPr id="7" name="Picture 3"/>
          <p:cNvPicPr>
            <a:picLocks noChangeAspect="1" noChangeArrowheads="1"/>
          </p:cNvPicPr>
          <p:nvPr/>
        </p:nvPicPr>
        <p:blipFill>
          <a:blip r:embed="rId3"/>
          <a:srcRect/>
          <a:stretch>
            <a:fillRect/>
          </a:stretch>
        </p:blipFill>
        <p:spPr bwMode="auto">
          <a:xfrm>
            <a:off x="2230078" y="3429160"/>
            <a:ext cx="991699" cy="1188720"/>
          </a:xfrm>
          <a:prstGeom prst="rect">
            <a:avLst/>
          </a:prstGeom>
          <a:noFill/>
          <a:ln w="9525">
            <a:noFill/>
            <a:miter lim="800000"/>
            <a:headEnd/>
            <a:tailEnd/>
          </a:ln>
        </p:spPr>
      </p:pic>
      <p:pic>
        <p:nvPicPr>
          <p:cNvPr id="9" name="Picture 3" descr="puzzle"/>
          <p:cNvPicPr>
            <a:picLocks noChangeAspect="1" noChangeArrowheads="1"/>
          </p:cNvPicPr>
          <p:nvPr/>
        </p:nvPicPr>
        <p:blipFill>
          <a:blip r:embed="rId4"/>
          <a:srcRect/>
          <a:stretch>
            <a:fillRect/>
          </a:stretch>
        </p:blipFill>
        <p:spPr bwMode="auto">
          <a:xfrm>
            <a:off x="2131567" y="4983005"/>
            <a:ext cx="1188720" cy="1188720"/>
          </a:xfrm>
          <a:prstGeom prst="rect">
            <a:avLst/>
          </a:prstGeom>
          <a:noFill/>
          <a:ln w="9525">
            <a:noFill/>
            <a:miter lim="800000"/>
            <a:headEnd/>
            <a:tailEnd/>
          </a:ln>
        </p:spPr>
      </p:pic>
    </p:spTree>
    <p:extLst>
      <p:ext uri="{BB962C8B-B14F-4D97-AF65-F5344CB8AC3E}">
        <p14:creationId xmlns:p14="http://schemas.microsoft.com/office/powerpoint/2010/main" val="1358769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2395" y="274621"/>
            <a:ext cx="7200900" cy="1485900"/>
          </a:xfrm>
        </p:spPr>
        <p:txBody>
          <a:bodyPr>
            <a:noAutofit/>
          </a:bodyPr>
          <a:lstStyle/>
          <a:p>
            <a:r>
              <a:rPr lang="en-US" sz="3200">
                <a:solidFill>
                  <a:schemeClr val="tx1">
                    <a:lumMod val="95000"/>
                  </a:schemeClr>
                </a:solidFill>
                <a:latin typeface="Corbel" charset="0"/>
                <a:ea typeface="Corbel" charset="0"/>
                <a:cs typeface="Corbel" charset="0"/>
              </a:rPr>
              <a:t>Brainstorm vocabulary, create questions </a:t>
            </a:r>
          </a:p>
        </p:txBody>
      </p:sp>
      <p:sp>
        <p:nvSpPr>
          <p:cNvPr id="3" name="Footer Placeholder 2"/>
          <p:cNvSpPr>
            <a:spLocks noGrp="1"/>
          </p:cNvSpPr>
          <p:nvPr>
            <p:ph type="ftr" sz="quarter" idx="11"/>
          </p:nvPr>
        </p:nvSpPr>
        <p:spPr>
          <a:xfrm>
            <a:off x="636817" y="6377186"/>
            <a:ext cx="4710623" cy="404614"/>
          </a:xfrm>
        </p:spPr>
        <p:txBody>
          <a:bodyPr/>
          <a:lstStyle/>
          <a:p>
            <a:r>
              <a:rPr lang="en-US">
                <a:solidFill>
                  <a:schemeClr val="tx1">
                    <a:lumMod val="95000"/>
                  </a:schemeClr>
                </a:solidFill>
              </a:rPr>
              <a:t>Laura Terrill</a:t>
            </a:r>
          </a:p>
        </p:txBody>
      </p:sp>
      <p:pic>
        <p:nvPicPr>
          <p:cNvPr id="9" name="Picture 8" descr="29f52b96bdde22ecb044500256e71b22_article-1.jpg"/>
          <p:cNvPicPr>
            <a:picLocks noChangeAspect="1"/>
          </p:cNvPicPr>
          <p:nvPr/>
        </p:nvPicPr>
        <p:blipFill>
          <a:blip r:embed="rId3"/>
          <a:stretch>
            <a:fillRect/>
          </a:stretch>
        </p:blipFill>
        <p:spPr>
          <a:xfrm>
            <a:off x="636817" y="1600184"/>
            <a:ext cx="8001000" cy="4495800"/>
          </a:xfrm>
          <a:prstGeom prst="rect">
            <a:avLst/>
          </a:prstGeom>
        </p:spPr>
      </p:pic>
      <p:sp>
        <p:nvSpPr>
          <p:cNvPr id="10" name="TextBox 9"/>
          <p:cNvSpPr txBox="1"/>
          <p:nvPr/>
        </p:nvSpPr>
        <p:spPr>
          <a:xfrm>
            <a:off x="1950930" y="6317883"/>
            <a:ext cx="6821098" cy="523220"/>
          </a:xfrm>
          <a:prstGeom prst="rect">
            <a:avLst/>
          </a:prstGeom>
          <a:noFill/>
        </p:spPr>
        <p:txBody>
          <a:bodyPr wrap="none" rtlCol="0">
            <a:spAutoFit/>
          </a:bodyPr>
          <a:lstStyle/>
          <a:p>
            <a:r>
              <a:rPr lang="en-US" sz="1400">
                <a:solidFill>
                  <a:schemeClr val="tx1">
                    <a:lumMod val="95000"/>
                  </a:schemeClr>
                </a:solidFill>
                <a:latin typeface="Corbel" charset="0"/>
                <a:ea typeface="Corbel" charset="0"/>
                <a:cs typeface="Corbel" charset="0"/>
              </a:rPr>
              <a:t>http://actualidad.rt.com/sociedad/view/118840-selfie-peligroso-telefono-foto-video-toros</a:t>
            </a:r>
          </a:p>
          <a:p>
            <a:endParaRPr lang="en-US" sz="1400">
              <a:solidFill>
                <a:schemeClr val="tx1">
                  <a:lumMod val="95000"/>
                </a:schemeClr>
              </a:solidFill>
              <a:latin typeface="Corbel" charset="0"/>
              <a:ea typeface="Corbel" charset="0"/>
              <a:cs typeface="Corbel" charset="0"/>
            </a:endParaRPr>
          </a:p>
        </p:txBody>
      </p:sp>
      <p:sp>
        <p:nvSpPr>
          <p:cNvPr id="8" name="Title 1"/>
          <p:cNvSpPr txBox="1">
            <a:spLocks/>
          </p:cNvSpPr>
          <p:nvPr/>
        </p:nvSpPr>
        <p:spPr>
          <a:xfrm>
            <a:off x="462395" y="-162819"/>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lumMod val="95000"/>
                  </a:schemeClr>
                </a:solidFill>
                <a:latin typeface="Corbel" charset="0"/>
                <a:ea typeface="Corbel" charset="0"/>
                <a:cs typeface="Corbel" charset="0"/>
              </a:rPr>
              <a:t>Before Reading: Prediction</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24</a:t>
            </a:fld>
            <a:endParaRPr lang="en-US" dirty="0"/>
          </a:p>
        </p:txBody>
      </p:sp>
    </p:spTree>
    <p:extLst>
      <p:ext uri="{BB962C8B-B14F-4D97-AF65-F5344CB8AC3E}">
        <p14:creationId xmlns:p14="http://schemas.microsoft.com/office/powerpoint/2010/main" val="2856977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95000"/>
                  </a:schemeClr>
                </a:solidFill>
              </a:rPr>
              <a:t>Before Reading: Prediction</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141750" y="2349500"/>
            <a:ext cx="5008100" cy="2761488"/>
          </a:xfrm>
        </p:spPr>
      </p:pic>
      <p:sp>
        <p:nvSpPr>
          <p:cNvPr id="7" name="Content Placeholder 6"/>
          <p:cNvSpPr>
            <a:spLocks noGrp="1"/>
          </p:cNvSpPr>
          <p:nvPr>
            <p:ph sz="quarter" idx="4294967295"/>
          </p:nvPr>
        </p:nvSpPr>
        <p:spPr>
          <a:xfrm>
            <a:off x="5149850" y="1602583"/>
            <a:ext cx="3917950" cy="4841875"/>
          </a:xfrm>
        </p:spPr>
        <p:txBody>
          <a:bodyPr>
            <a:normAutofit lnSpcReduction="10000"/>
          </a:bodyPr>
          <a:lstStyle/>
          <a:p>
            <a:pPr marL="457200" indent="-457200"/>
            <a:r>
              <a:rPr lang="en-US">
                <a:solidFill>
                  <a:schemeClr val="tx1"/>
                </a:solidFill>
              </a:rPr>
              <a:t>Students write: </a:t>
            </a:r>
          </a:p>
          <a:p>
            <a:pPr marL="1051560" lvl="2" indent="-457200"/>
            <a:r>
              <a:rPr lang="en-US" sz="2400">
                <a:solidFill>
                  <a:schemeClr val="tx1"/>
                </a:solidFill>
              </a:rPr>
              <a:t>headline</a:t>
            </a:r>
          </a:p>
          <a:p>
            <a:pPr marL="1051560" lvl="2" indent="-457200"/>
            <a:r>
              <a:rPr lang="en-US" sz="2400">
                <a:solidFill>
                  <a:schemeClr val="tx1"/>
                </a:solidFill>
              </a:rPr>
              <a:t>photo caption</a:t>
            </a:r>
          </a:p>
          <a:p>
            <a:pPr marL="1051560" lvl="2" indent="-457200"/>
            <a:r>
              <a:rPr lang="en-US" sz="2400">
                <a:solidFill>
                  <a:schemeClr val="tx1"/>
                </a:solidFill>
              </a:rPr>
              <a:t>first paragraph or lines of article</a:t>
            </a:r>
          </a:p>
          <a:p>
            <a:pPr marL="457200" indent="-457200"/>
            <a:r>
              <a:rPr lang="en-US">
                <a:solidFill>
                  <a:schemeClr val="tx1"/>
                </a:solidFill>
              </a:rPr>
              <a:t>Students then share what they have written with other students/groups.</a:t>
            </a:r>
          </a:p>
          <a:p>
            <a:pPr marL="457200" indent="-457200"/>
            <a:r>
              <a:rPr lang="en-US">
                <a:solidFill>
                  <a:schemeClr val="tx1"/>
                </a:solidFill>
              </a:rPr>
              <a:t>Students predict which version is most likely. </a:t>
            </a:r>
          </a:p>
          <a:p>
            <a:pPr marL="457200" indent="-457200"/>
            <a:r>
              <a:rPr lang="en-US">
                <a:solidFill>
                  <a:schemeClr val="tx1"/>
                </a:solidFill>
              </a:rPr>
              <a:t>Students read the actual article and then compare that information with their predictions.</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25</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4292869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30" y="143098"/>
            <a:ext cx="5143391" cy="1411340"/>
          </a:xfrm>
        </p:spPr>
        <p:txBody>
          <a:bodyPr>
            <a:normAutofit fontScale="90000"/>
          </a:bodyPr>
          <a:lstStyle/>
          <a:p>
            <a:r>
              <a:rPr lang="en-US" dirty="0">
                <a:solidFill>
                  <a:schemeClr val="tx1">
                    <a:lumMod val="95000"/>
                  </a:schemeClr>
                </a:solidFill>
              </a:rPr>
              <a:t>During reading</a:t>
            </a:r>
            <a:br>
              <a:rPr lang="en-US" dirty="0">
                <a:solidFill>
                  <a:schemeClr val="tx1">
                    <a:lumMod val="95000"/>
                  </a:schemeClr>
                </a:solidFill>
              </a:rPr>
            </a:br>
            <a:r>
              <a:rPr lang="en-US" sz="2200">
                <a:solidFill>
                  <a:schemeClr val="tx1"/>
                </a:solidFill>
              </a:rPr>
              <a:t>Students read the actual article and compare </a:t>
            </a:r>
            <a:br>
              <a:rPr lang="en-US" sz="2200">
                <a:solidFill>
                  <a:schemeClr val="tx1"/>
                </a:solidFill>
              </a:rPr>
            </a:br>
            <a:r>
              <a:rPr lang="en-US" sz="2200">
                <a:solidFill>
                  <a:schemeClr val="tx1"/>
                </a:solidFill>
              </a:rPr>
              <a:t>to their predictions. They use the </a:t>
            </a:r>
            <a:r>
              <a:rPr lang="en-US" sz="2200">
                <a:solidFill>
                  <a:schemeClr val="accent6"/>
                </a:solidFill>
              </a:rPr>
              <a:t>SUMMER</a:t>
            </a:r>
            <a:r>
              <a:rPr lang="en-US" sz="2200"/>
              <a:t> </a:t>
            </a:r>
            <a:br>
              <a:rPr lang="en-US" sz="2200"/>
            </a:br>
            <a:r>
              <a:rPr lang="en-US" sz="2200">
                <a:solidFill>
                  <a:schemeClr val="tx1"/>
                </a:solidFill>
              </a:rPr>
              <a:t>reading strategy as they read.</a:t>
            </a:r>
            <a:endParaRPr lang="en-US" dirty="0">
              <a:solidFill>
                <a:schemeClr val="tx1"/>
              </a:solidFill>
            </a:endParaRP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5473521" y="142383"/>
            <a:ext cx="3193960" cy="1761156"/>
          </a:xfrm>
        </p:spPr>
      </p:pic>
      <p:sp>
        <p:nvSpPr>
          <p:cNvPr id="7" name="Content Placeholder 6"/>
          <p:cNvSpPr>
            <a:spLocks noGrp="1"/>
          </p:cNvSpPr>
          <p:nvPr>
            <p:ph sz="quarter" idx="4294967295"/>
          </p:nvPr>
        </p:nvSpPr>
        <p:spPr>
          <a:xfrm>
            <a:off x="476519" y="1903539"/>
            <a:ext cx="8190962" cy="4219080"/>
          </a:xfrm>
        </p:spPr>
        <p:txBody>
          <a:bodyPr>
            <a:normAutofit fontScale="92500" lnSpcReduction="10000"/>
          </a:bodyPr>
          <a:lstStyle/>
          <a:p>
            <a:pPr marL="0" indent="0">
              <a:buNone/>
            </a:pPr>
            <a:r>
              <a:rPr lang="en-US" sz="3200" b="1">
                <a:solidFill>
                  <a:schemeClr val="accent6"/>
                </a:solidFill>
              </a:rPr>
              <a:t>S </a:t>
            </a:r>
            <a:r>
              <a:rPr lang="en-US"/>
              <a:t> 	</a:t>
            </a:r>
            <a:r>
              <a:rPr lang="en-US">
                <a:solidFill>
                  <a:schemeClr val="tx1"/>
                </a:solidFill>
              </a:rPr>
              <a:t>Set procedure for knowing when you are finished and ready to 	work together. </a:t>
            </a:r>
          </a:p>
          <a:p>
            <a:pPr marL="0" indent="0">
              <a:buNone/>
            </a:pPr>
            <a:r>
              <a:rPr lang="en-US" sz="3200" b="1">
                <a:solidFill>
                  <a:schemeClr val="accent6"/>
                </a:solidFill>
              </a:rPr>
              <a:t>U</a:t>
            </a:r>
            <a:r>
              <a:rPr lang="en-US"/>
              <a:t> 	</a:t>
            </a:r>
            <a:r>
              <a:rPr lang="en-US">
                <a:solidFill>
                  <a:schemeClr val="tx1"/>
                </a:solidFill>
              </a:rPr>
              <a:t>Read individually to understand the text. </a:t>
            </a:r>
            <a:r>
              <a:rPr lang="en-US"/>
              <a:t> </a:t>
            </a:r>
          </a:p>
          <a:p>
            <a:pPr marL="0" indent="0">
              <a:buNone/>
            </a:pPr>
            <a:r>
              <a:rPr lang="en-US" sz="3200" b="1">
                <a:solidFill>
                  <a:schemeClr val="accent6"/>
                </a:solidFill>
              </a:rPr>
              <a:t>M</a:t>
            </a:r>
            <a:r>
              <a:rPr lang="en-US"/>
              <a:t> 	</a:t>
            </a:r>
            <a:r>
              <a:rPr lang="en-US">
                <a:solidFill>
                  <a:schemeClr val="tx1"/>
                </a:solidFill>
              </a:rPr>
              <a:t>One person should mention the main ideas without looking at 	the text.  </a:t>
            </a:r>
          </a:p>
          <a:p>
            <a:pPr marL="0" indent="0">
              <a:buNone/>
            </a:pPr>
            <a:r>
              <a:rPr lang="en-US" sz="3500" b="1">
                <a:solidFill>
                  <a:schemeClr val="accent6"/>
                </a:solidFill>
              </a:rPr>
              <a:t>M</a:t>
            </a:r>
            <a:r>
              <a:rPr lang="en-US"/>
              <a:t> 	</a:t>
            </a:r>
            <a:r>
              <a:rPr lang="en-US">
                <a:solidFill>
                  <a:schemeClr val="tx1"/>
                </a:solidFill>
              </a:rPr>
              <a:t>The other person should monitor what is being said, listening 	for errors or omissions</a:t>
            </a:r>
            <a:r>
              <a:rPr lang="en-US"/>
              <a:t>.  </a:t>
            </a:r>
          </a:p>
          <a:p>
            <a:pPr marL="0" indent="0">
              <a:buNone/>
            </a:pPr>
            <a:r>
              <a:rPr lang="en-US" sz="3200" b="1">
                <a:solidFill>
                  <a:schemeClr val="accent6"/>
                </a:solidFill>
              </a:rPr>
              <a:t>E</a:t>
            </a:r>
            <a:r>
              <a:rPr lang="en-US" sz="3200">
                <a:solidFill>
                  <a:schemeClr val="accent6"/>
                </a:solidFill>
              </a:rPr>
              <a:t> </a:t>
            </a:r>
            <a:r>
              <a:rPr lang="en-US"/>
              <a:t>	</a:t>
            </a:r>
            <a:r>
              <a:rPr lang="en-US">
                <a:solidFill>
                  <a:schemeClr val="tx1"/>
                </a:solidFill>
              </a:rPr>
              <a:t>The person who was listening should elaborate, ask questions, 	make connections, etc. </a:t>
            </a:r>
          </a:p>
          <a:p>
            <a:pPr marL="0" indent="0">
              <a:buNone/>
            </a:pPr>
            <a:r>
              <a:rPr lang="en-US" sz="3200" b="1">
                <a:solidFill>
                  <a:schemeClr val="accent6"/>
                </a:solidFill>
              </a:rPr>
              <a:t>R</a:t>
            </a:r>
            <a:r>
              <a:rPr lang="en-US" sz="3000">
                <a:solidFill>
                  <a:schemeClr val="accent6"/>
                </a:solidFill>
              </a:rPr>
              <a:t> </a:t>
            </a:r>
            <a:r>
              <a:rPr lang="en-US"/>
              <a:t>	</a:t>
            </a:r>
            <a:r>
              <a:rPr lang="en-US">
                <a:solidFill>
                  <a:schemeClr val="tx1"/>
                </a:solidFill>
              </a:rPr>
              <a:t>Both students construct an overall review/summary of the text. </a:t>
            </a:r>
            <a:endParaRPr lang="en-US" sz="2400">
              <a:solidFill>
                <a:schemeClr val="tx1"/>
              </a:solidFill>
            </a:endParaRPr>
          </a:p>
          <a:p>
            <a:endParaRPr lang="en-US" sz="2400">
              <a:solidFill>
                <a:schemeClr val="accent6"/>
              </a:solidFill>
            </a:endParaRP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26</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TextBox 3"/>
          <p:cNvSpPr txBox="1"/>
          <p:nvPr/>
        </p:nvSpPr>
        <p:spPr>
          <a:xfrm>
            <a:off x="4158201" y="5992456"/>
            <a:ext cx="3846301" cy="646331"/>
          </a:xfrm>
          <a:prstGeom prst="rect">
            <a:avLst/>
          </a:prstGeom>
          <a:solidFill>
            <a:schemeClr val="accent1"/>
          </a:solidFill>
        </p:spPr>
        <p:txBody>
          <a:bodyPr wrap="square" rtlCol="0">
            <a:spAutoFit/>
          </a:bodyPr>
          <a:lstStyle/>
          <a:p>
            <a:pPr algn="ctr"/>
            <a:r>
              <a:rPr lang="en-US"/>
              <a:t>Students add useful vocabulary to personal vocabulary. </a:t>
            </a:r>
          </a:p>
        </p:txBody>
      </p:sp>
    </p:spTree>
    <p:extLst>
      <p:ext uri="{BB962C8B-B14F-4D97-AF65-F5344CB8AC3E}">
        <p14:creationId xmlns:p14="http://schemas.microsoft.com/office/powerpoint/2010/main" val="273777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345179"/>
            <a:ext cx="5427730" cy="1061920"/>
          </a:xfrm>
          <a:solidFill>
            <a:schemeClr val="accent1"/>
          </a:solidFill>
        </p:spPr>
        <p:txBody>
          <a:bodyPr>
            <a:normAutofit/>
          </a:bodyPr>
          <a:lstStyle/>
          <a:p>
            <a:r>
              <a:rPr lang="en-US" sz="2800" dirty="0">
                <a:solidFill>
                  <a:schemeClr val="tx1">
                    <a:lumMod val="95000"/>
                  </a:schemeClr>
                </a:solidFill>
              </a:rPr>
              <a:t>Subsequent learning episodes/days</a:t>
            </a:r>
            <a:r>
              <a:rPr lang="en-US" dirty="0">
                <a:solidFill>
                  <a:schemeClr val="tx1">
                    <a:lumMod val="95000"/>
                  </a:schemeClr>
                </a:solidFill>
              </a:rPr>
              <a:t/>
            </a:r>
            <a:br>
              <a:rPr lang="en-US" dirty="0">
                <a:solidFill>
                  <a:schemeClr val="tx1">
                    <a:lumMod val="95000"/>
                  </a:schemeClr>
                </a:solidFill>
              </a:rPr>
            </a:br>
            <a:r>
              <a:rPr lang="en-US" sz="2800" dirty="0">
                <a:solidFill>
                  <a:schemeClr val="tx1">
                    <a:lumMod val="95000"/>
                  </a:schemeClr>
                </a:solidFill>
              </a:rPr>
              <a:t>Extend to other modes</a:t>
            </a:r>
          </a:p>
        </p:txBody>
      </p:sp>
      <p:sp>
        <p:nvSpPr>
          <p:cNvPr id="18" name="Content Placeholder 17"/>
          <p:cNvSpPr>
            <a:spLocks noGrp="1"/>
          </p:cNvSpPr>
          <p:nvPr>
            <p:ph sz="quarter" idx="1"/>
          </p:nvPr>
        </p:nvSpPr>
        <p:spPr>
          <a:xfrm>
            <a:off x="406400" y="2387888"/>
            <a:ext cx="3886200" cy="4694237"/>
          </a:xfrm>
        </p:spPr>
        <p:txBody>
          <a:bodyPr>
            <a:normAutofit/>
          </a:bodyPr>
          <a:lstStyle/>
          <a:p>
            <a:r>
              <a:rPr lang="en-US" sz="2400"/>
              <a:t>Role play an interview with this young man. </a:t>
            </a:r>
          </a:p>
          <a:p>
            <a:r>
              <a:rPr lang="en-US" sz="2400"/>
              <a:t>Share your opinions about the actions of this person. Talk over the “dangerous” things you have done. </a:t>
            </a:r>
            <a:endParaRPr lang="en-US"/>
          </a:p>
          <a:p>
            <a:r>
              <a:rPr lang="en-US" sz="2400"/>
              <a:t>Role play the conversation this young man might have with his mom after she saw this posted on social media.</a:t>
            </a:r>
          </a:p>
        </p:txBody>
      </p:sp>
      <p:sp>
        <p:nvSpPr>
          <p:cNvPr id="20" name="Content Placeholder 19"/>
          <p:cNvSpPr>
            <a:spLocks noGrp="1"/>
          </p:cNvSpPr>
          <p:nvPr>
            <p:ph sz="quarter" idx="4294967295"/>
          </p:nvPr>
        </p:nvSpPr>
        <p:spPr>
          <a:xfrm>
            <a:off x="5029200" y="2433925"/>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1748125"/>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1748125"/>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9" name="Slide Number Placeholder 8"/>
          <p:cNvSpPr>
            <a:spLocks noGrp="1"/>
          </p:cNvSpPr>
          <p:nvPr>
            <p:ph type="sldNum" sz="quarter" idx="12"/>
          </p:nvPr>
        </p:nvSpPr>
        <p:spPr/>
        <p:txBody>
          <a:bodyPr>
            <a:normAutofit/>
          </a:bodyPr>
          <a:lstStyle/>
          <a:p>
            <a:fld id="{74C2F60E-34D8-DD42-93FD-7BD7AE432328}" type="slidenum">
              <a:rPr lang="en-US"/>
              <a:pPr/>
              <a:t>27</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4658319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type="title"/>
          </p:nvPr>
        </p:nvSpPr>
        <p:spPr>
          <a:xfrm>
            <a:off x="519152" y="368215"/>
            <a:ext cx="8229600" cy="1069975"/>
          </a:xfrm>
        </p:spPr>
        <p:txBody>
          <a:bodyPr>
            <a:normAutofit/>
          </a:bodyPr>
          <a:lstStyle/>
          <a:p>
            <a:pPr eaLnBrk="1" fontAlgn="auto" hangingPunct="1">
              <a:spcAft>
                <a:spcPts val="0"/>
              </a:spcAft>
              <a:defRPr/>
            </a:pPr>
            <a:r>
              <a:rPr lang="en-US" sz="2800" b="1" smtClean="0">
                <a:solidFill>
                  <a:schemeClr val="accent4">
                    <a:lumMod val="20000"/>
                    <a:lumOff val="80000"/>
                  </a:schemeClr>
                </a:solidFill>
              </a:rPr>
              <a:t>Everywhere Coquis! / ¡En dondequiera coquíes! </a:t>
            </a:r>
            <a:r>
              <a:rPr lang="en-US" sz="1400">
                <a:solidFill>
                  <a:srgbClr val="000000"/>
                </a:solidFill>
                <a:ea typeface="+mj-ea"/>
                <a:cs typeface="+mj-cs"/>
              </a:rPr>
              <a:t/>
            </a:r>
            <a:br>
              <a:rPr lang="en-US" sz="1400">
                <a:solidFill>
                  <a:srgbClr val="000000"/>
                </a:solidFill>
                <a:ea typeface="+mj-ea"/>
                <a:cs typeface="+mj-cs"/>
              </a:rPr>
            </a:br>
            <a:r>
              <a:rPr lang="en-US" sz="2000">
                <a:solidFill>
                  <a:schemeClr val="tx1">
                    <a:lumMod val="95000"/>
                  </a:schemeClr>
                </a:solidFill>
                <a:ea typeface="+mj-ea"/>
                <a:cs typeface="+mj-cs"/>
              </a:rPr>
              <a:t>Nancy Hooper</a:t>
            </a:r>
            <a:r>
              <a:rPr lang="en-US" altLang="ja-JP" sz="2000">
                <a:solidFill>
                  <a:schemeClr val="tx1">
                    <a:lumMod val="95000"/>
                  </a:schemeClr>
                </a:solidFill>
                <a:ea typeface="+mj-ea"/>
                <a:cs typeface="+mj-cs"/>
              </a:rPr>
              <a:t/>
            </a:r>
            <a:br>
              <a:rPr lang="en-US" altLang="ja-JP" sz="2000">
                <a:solidFill>
                  <a:schemeClr val="tx1">
                    <a:lumMod val="95000"/>
                  </a:schemeClr>
                </a:solidFill>
                <a:ea typeface="+mj-ea"/>
                <a:cs typeface="+mj-cs"/>
              </a:rPr>
            </a:br>
            <a:r>
              <a:rPr lang="en-US" altLang="ja-JP" sz="2000">
                <a:solidFill>
                  <a:schemeClr val="tx1">
                    <a:lumMod val="95000"/>
                  </a:schemeClr>
                </a:solidFill>
                <a:ea typeface="+mj-ea"/>
                <a:cs typeface="+mj-cs"/>
              </a:rPr>
              <a:t>ISBN </a:t>
            </a:r>
            <a:r>
              <a:rPr lang="en-US" sz="2000" smtClean="0">
                <a:solidFill>
                  <a:schemeClr val="tx1">
                    <a:lumMod val="95000"/>
                  </a:schemeClr>
                </a:solidFill>
              </a:rPr>
              <a:t>0942929144</a:t>
            </a:r>
            <a:endParaRPr lang="en-US" sz="2000">
              <a:solidFill>
                <a:schemeClr val="tx1">
                  <a:lumMod val="95000"/>
                </a:schemeClr>
              </a:solidFill>
            </a:endParaRPr>
          </a:p>
        </p:txBody>
      </p:sp>
      <p:sp>
        <p:nvSpPr>
          <p:cNvPr id="128003" name="Text Box 4"/>
          <p:cNvSpPr txBox="1">
            <a:spLocks noChangeArrowheads="1"/>
          </p:cNvSpPr>
          <p:nvPr/>
        </p:nvSpPr>
        <p:spPr bwMode="auto">
          <a:xfrm>
            <a:off x="6137732" y="2057400"/>
            <a:ext cx="529311" cy="4154984"/>
          </a:xfrm>
          <a:prstGeom prst="rect">
            <a:avLst/>
          </a:prstGeom>
          <a:noFill/>
          <a:ln w="9525">
            <a:noFill/>
            <a:miter lim="800000"/>
            <a:headEnd/>
            <a:tailEnd/>
          </a:ln>
        </p:spPr>
        <p:txBody>
          <a:bodyPr wrap="none">
            <a:prstTxWarp prst="textNoShape">
              <a:avLst/>
            </a:prstTxWarp>
            <a:spAutoFit/>
          </a:bodyPr>
          <a:lstStyle/>
          <a:p>
            <a:pPr algn="ctr"/>
            <a:r>
              <a:rPr lang="en-US" sz="4400" i="1">
                <a:solidFill>
                  <a:schemeClr val="accent6"/>
                </a:solidFill>
              </a:rPr>
              <a:t>A</a:t>
            </a:r>
          </a:p>
          <a:p>
            <a:pPr algn="ctr"/>
            <a:r>
              <a:rPr lang="en-US" sz="4400" i="1">
                <a:solidFill>
                  <a:schemeClr val="accent6"/>
                </a:solidFill>
              </a:rPr>
              <a:t>C</a:t>
            </a:r>
          </a:p>
          <a:p>
            <a:pPr algn="ctr"/>
            <a:r>
              <a:rPr lang="en-US" sz="4400" i="1">
                <a:solidFill>
                  <a:schemeClr val="accent6"/>
                </a:solidFill>
              </a:rPr>
              <a:t>T</a:t>
            </a:r>
          </a:p>
          <a:p>
            <a:pPr algn="ctr"/>
            <a:r>
              <a:rPr lang="en-US" sz="4400" i="1">
                <a:solidFill>
                  <a:schemeClr val="accent6"/>
                </a:solidFill>
              </a:rPr>
              <a:t>I</a:t>
            </a:r>
          </a:p>
          <a:p>
            <a:pPr algn="ctr"/>
            <a:r>
              <a:rPr lang="en-US" sz="4400" i="1">
                <a:solidFill>
                  <a:schemeClr val="accent6"/>
                </a:solidFill>
              </a:rPr>
              <a:t>V</a:t>
            </a:r>
          </a:p>
          <a:p>
            <a:pPr algn="ctr"/>
            <a:r>
              <a:rPr lang="en-US" sz="4400" i="1">
                <a:solidFill>
                  <a:schemeClr val="accent6"/>
                </a:solidFill>
              </a:rPr>
              <a:t>E</a:t>
            </a:r>
          </a:p>
        </p:txBody>
      </p:sp>
      <p:pic>
        <p:nvPicPr>
          <p:cNvPr id="128004" name="Picture 4" descr="382781b0c8a05bd36fe7b110.L.jpg"/>
          <p:cNvPicPr>
            <a:picLocks noChangeAspect="1"/>
          </p:cNvPicPr>
          <p:nvPr/>
        </p:nvPicPr>
        <p:blipFill>
          <a:blip r:embed="rId3"/>
          <a:srcRect/>
          <a:stretch>
            <a:fillRect/>
          </a:stretch>
        </p:blipFill>
        <p:spPr bwMode="auto">
          <a:xfrm>
            <a:off x="762000" y="1828800"/>
            <a:ext cx="3494088" cy="4608513"/>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1"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2"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3" name="Rectangle 6"/>
          <p:cNvSpPr>
            <a:spLocks noGrp="1" noChangeArrowheads="1"/>
          </p:cNvSpPr>
          <p:nvPr>
            <p:ph type="title"/>
          </p:nvPr>
        </p:nvSpPr>
        <p:spPr/>
        <p:txBody>
          <a:bodyPr/>
          <a:lstStyle/>
          <a:p>
            <a:r>
              <a:rPr lang="en-US" sz="6000">
                <a:solidFill>
                  <a:schemeClr val="accent6"/>
                </a:solidFill>
              </a:rPr>
              <a:t>A</a:t>
            </a:r>
            <a:r>
              <a:rPr lang="en-US"/>
              <a:t>.C.T.I.V.E.</a:t>
            </a:r>
          </a:p>
        </p:txBody>
      </p:sp>
      <p:sp>
        <p:nvSpPr>
          <p:cNvPr id="130054" name="Text Box 7"/>
          <p:cNvSpPr txBox="1">
            <a:spLocks noChangeArrowheads="1"/>
          </p:cNvSpPr>
          <p:nvPr/>
        </p:nvSpPr>
        <p:spPr bwMode="auto">
          <a:xfrm>
            <a:off x="669925" y="2111375"/>
            <a:ext cx="2902974" cy="646331"/>
          </a:xfrm>
          <a:prstGeom prst="rect">
            <a:avLst/>
          </a:prstGeom>
          <a:noFill/>
          <a:ln w="9525">
            <a:noFill/>
            <a:miter lim="800000"/>
            <a:headEnd/>
            <a:tailEnd/>
          </a:ln>
        </p:spPr>
        <p:txBody>
          <a:bodyPr wrap="none">
            <a:prstTxWarp prst="textNoShape">
              <a:avLst/>
            </a:prstTxWarp>
            <a:spAutoFit/>
          </a:bodyPr>
          <a:lstStyle/>
          <a:p>
            <a:r>
              <a:rPr lang="en-US" sz="3600">
                <a:solidFill>
                  <a:schemeClr val="tx1">
                    <a:lumMod val="95000"/>
                  </a:schemeClr>
                </a:solidFill>
              </a:rPr>
              <a:t>Ask Questions</a:t>
            </a:r>
            <a:endParaRPr lang="en-US">
              <a:solidFill>
                <a:schemeClr val="tx1">
                  <a:lumMod val="95000"/>
                </a:schemeClr>
              </a:solidFill>
            </a:endParaRPr>
          </a:p>
        </p:txBody>
      </p:sp>
      <p:sp>
        <p:nvSpPr>
          <p:cNvPr id="130055" name="Text Box 8"/>
          <p:cNvSpPr txBox="1">
            <a:spLocks noChangeArrowheads="1"/>
          </p:cNvSpPr>
          <p:nvPr/>
        </p:nvSpPr>
        <p:spPr bwMode="auto">
          <a:xfrm>
            <a:off x="685800" y="4514850"/>
            <a:ext cx="8229600" cy="1200150"/>
          </a:xfrm>
          <a:prstGeom prst="rect">
            <a:avLst/>
          </a:prstGeom>
          <a:noFill/>
          <a:ln w="9525">
            <a:noFill/>
            <a:miter lim="800000"/>
            <a:headEnd/>
            <a:tailEnd/>
          </a:ln>
        </p:spPr>
        <p:txBody>
          <a:bodyPr>
            <a:prstTxWarp prst="textNoShape">
              <a:avLst/>
            </a:prstTxWarp>
            <a:spAutoFit/>
          </a:bodyPr>
          <a:lstStyle/>
          <a:p>
            <a:r>
              <a:rPr lang="en-US" sz="2400"/>
              <a:t>Who? 				What?				When?   </a:t>
            </a:r>
          </a:p>
          <a:p>
            <a:r>
              <a:rPr lang="en-US" sz="2400"/>
              <a:t>Where? 			Why?				Which would?</a:t>
            </a:r>
          </a:p>
          <a:p>
            <a:r>
              <a:rPr lang="en-US" sz="2400"/>
              <a:t>If….then?			Who can?			How did?</a:t>
            </a:r>
          </a:p>
        </p:txBody>
      </p:sp>
      <p:sp>
        <p:nvSpPr>
          <p:cNvPr id="130056" name="Text Box 9"/>
          <p:cNvSpPr txBox="1">
            <a:spLocks noChangeArrowheads="1"/>
          </p:cNvSpPr>
          <p:nvPr/>
        </p:nvSpPr>
        <p:spPr bwMode="auto">
          <a:xfrm>
            <a:off x="1013980" y="2929503"/>
            <a:ext cx="4267200" cy="1077218"/>
          </a:xfrm>
          <a:prstGeom prst="rect">
            <a:avLst/>
          </a:prstGeom>
          <a:noFill/>
          <a:ln w="9525">
            <a:solidFill>
              <a:schemeClr val="accent6"/>
            </a:solidFill>
            <a:miter lim="800000"/>
            <a:headEnd/>
            <a:tailEnd/>
          </a:ln>
        </p:spPr>
        <p:txBody>
          <a:bodyPr>
            <a:prstTxWarp prst="textNoShape">
              <a:avLst/>
            </a:prstTxWarp>
            <a:spAutoFit/>
          </a:bodyPr>
          <a:lstStyle/>
          <a:p>
            <a:pPr algn="ctr"/>
            <a:r>
              <a:rPr lang="en-US" sz="3200" i="1">
                <a:solidFill>
                  <a:schemeClr val="accent4">
                    <a:lumMod val="20000"/>
                    <a:lumOff val="80000"/>
                  </a:schemeClr>
                </a:solidFill>
              </a:rPr>
              <a:t>Moving from text explicit to text implicit</a:t>
            </a:r>
          </a:p>
        </p:txBody>
      </p:sp>
      <p:pic>
        <p:nvPicPr>
          <p:cNvPr id="130057" name="Picture 10" descr="382781b0c8a05bd36fe7b110.L.jpg"/>
          <p:cNvPicPr>
            <a:picLocks noChangeAspect="1"/>
          </p:cNvPicPr>
          <p:nvPr/>
        </p:nvPicPr>
        <p:blipFill>
          <a:blip r:embed="rId3"/>
          <a:srcRect/>
          <a:stretch>
            <a:fillRect/>
          </a:stretch>
        </p:blipFill>
        <p:spPr bwMode="auto">
          <a:xfrm>
            <a:off x="5791200" y="762000"/>
            <a:ext cx="2730500" cy="36020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6602" y="363848"/>
            <a:ext cx="6214962" cy="5992503"/>
          </a:xfrm>
          <a:prstGeom prst="rect">
            <a:avLst/>
          </a:prstGeom>
        </p:spPr>
      </p:pic>
    </p:spTree>
    <p:extLst>
      <p:ext uri="{BB962C8B-B14F-4D97-AF65-F5344CB8AC3E}">
        <p14:creationId xmlns:p14="http://schemas.microsoft.com/office/powerpoint/2010/main" val="10592067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099"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100"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101" name="Rectangle 5"/>
          <p:cNvSpPr>
            <a:spLocks noGrp="1" noChangeArrowheads="1"/>
          </p:cNvSpPr>
          <p:nvPr>
            <p:ph type="title"/>
          </p:nvPr>
        </p:nvSpPr>
        <p:spPr/>
        <p:txBody>
          <a:bodyPr/>
          <a:lstStyle/>
          <a:p>
            <a:r>
              <a:rPr lang="en-US" sz="6000" dirty="0">
                <a:solidFill>
                  <a:schemeClr val="accent6"/>
                </a:solidFill>
              </a:rPr>
              <a:t>A</a:t>
            </a:r>
            <a:r>
              <a:rPr lang="en-US" dirty="0"/>
              <a:t>.</a:t>
            </a:r>
            <a:r>
              <a:rPr lang="en-US" dirty="0">
                <a:solidFill>
                  <a:schemeClr val="tx1"/>
                </a:solidFill>
              </a:rPr>
              <a:t>C</a:t>
            </a:r>
            <a:r>
              <a:rPr lang="en-US" dirty="0"/>
              <a:t>.T.I.V.E.</a:t>
            </a:r>
          </a:p>
        </p:txBody>
      </p:sp>
      <p:sp>
        <p:nvSpPr>
          <p:cNvPr id="132102" name="Text Box 6"/>
          <p:cNvSpPr txBox="1">
            <a:spLocks noChangeArrowheads="1"/>
          </p:cNvSpPr>
          <p:nvPr/>
        </p:nvSpPr>
        <p:spPr bwMode="auto">
          <a:xfrm>
            <a:off x="5257800" y="449700"/>
            <a:ext cx="2980128"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Ask Questions</a:t>
            </a:r>
            <a:endParaRPr lang="en-US">
              <a:solidFill>
                <a:schemeClr val="accent4">
                  <a:lumMod val="20000"/>
                  <a:lumOff val="80000"/>
                </a:schemeClr>
              </a:solidFill>
            </a:endParaRPr>
          </a:p>
        </p:txBody>
      </p:sp>
      <p:sp>
        <p:nvSpPr>
          <p:cNvPr id="132103" name="Text Box 7"/>
          <p:cNvSpPr txBox="1">
            <a:spLocks noChangeArrowheads="1"/>
          </p:cNvSpPr>
          <p:nvPr/>
        </p:nvSpPr>
        <p:spPr bwMode="auto">
          <a:xfrm>
            <a:off x="228600" y="1981200"/>
            <a:ext cx="8686800" cy="4524375"/>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    </a:t>
            </a:r>
            <a:r>
              <a:rPr lang="en-US" sz="2400"/>
              <a:t>All the coquis lived quite happily in the rain forest. They slept all day and sang all night, and their numbers grew and grew. Even little coquí babies learned to sing their name “co-quí, co-quí, co-quí,” soon after they were born. </a:t>
            </a:r>
          </a:p>
          <a:p>
            <a:endParaRPr lang="en-US" sz="2400"/>
          </a:p>
          <a:p>
            <a:r>
              <a:rPr lang="en-US" sz="2400"/>
              <a:t>   All the musical coquí voices were loud and clear during the dark, tropical nights. But there was one problem. </a:t>
            </a:r>
          </a:p>
          <a:p>
            <a:r>
              <a:rPr lang="en-US" sz="2400"/>
              <a:t> </a:t>
            </a:r>
          </a:p>
          <a:p>
            <a:r>
              <a:rPr lang="en-US" sz="2400"/>
              <a:t>   Hundreds of green parrots lived in the same rain forest. And unlike the coquís, the parrots chattered all day….but slept all night. Or tried to. </a:t>
            </a:r>
          </a:p>
          <a:p>
            <a:endParaRPr lang="en-US" sz="240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7"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8"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9" name="Rectangle 6"/>
          <p:cNvSpPr>
            <a:spLocks noGrp="1" noChangeArrowheads="1"/>
          </p:cNvSpPr>
          <p:nvPr>
            <p:ph type="title"/>
          </p:nvPr>
        </p:nvSpPr>
        <p:spPr/>
        <p:txBody>
          <a:bodyPr/>
          <a:lstStyle/>
          <a:p>
            <a:r>
              <a:rPr lang="en-US"/>
              <a:t>A.</a:t>
            </a:r>
            <a:r>
              <a:rPr lang="en-US" sz="6000">
                <a:solidFill>
                  <a:schemeClr val="accent6"/>
                </a:solidFill>
              </a:rPr>
              <a:t>C</a:t>
            </a:r>
            <a:r>
              <a:rPr lang="en-US"/>
              <a:t>.T.I.V.E.</a:t>
            </a:r>
          </a:p>
        </p:txBody>
      </p:sp>
      <p:sp>
        <p:nvSpPr>
          <p:cNvPr id="134150" name="Text Box 7"/>
          <p:cNvSpPr txBox="1">
            <a:spLocks noChangeArrowheads="1"/>
          </p:cNvSpPr>
          <p:nvPr/>
        </p:nvSpPr>
        <p:spPr bwMode="auto">
          <a:xfrm>
            <a:off x="1401933" y="1531967"/>
            <a:ext cx="3155031" cy="2062103"/>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Connect:</a:t>
            </a:r>
          </a:p>
          <a:p>
            <a:pPr lvl="1">
              <a:buFontTx/>
              <a:buChar char="•"/>
            </a:pPr>
            <a:r>
              <a:rPr lang="en-US" sz="3200">
                <a:solidFill>
                  <a:schemeClr val="tx1">
                    <a:lumMod val="95000"/>
                  </a:schemeClr>
                </a:solidFill>
              </a:rPr>
              <a:t>Text-to-self</a:t>
            </a:r>
          </a:p>
          <a:p>
            <a:pPr lvl="1">
              <a:buFontTx/>
              <a:buChar char="•"/>
            </a:pPr>
            <a:r>
              <a:rPr lang="en-US" sz="3200">
                <a:solidFill>
                  <a:schemeClr val="tx1">
                    <a:lumMod val="95000"/>
                  </a:schemeClr>
                </a:solidFill>
              </a:rPr>
              <a:t>Text-to-text</a:t>
            </a:r>
          </a:p>
          <a:p>
            <a:pPr lvl="1">
              <a:buFontTx/>
              <a:buChar char="•"/>
            </a:pPr>
            <a:r>
              <a:rPr lang="en-US" sz="3200">
                <a:solidFill>
                  <a:schemeClr val="tx1">
                    <a:lumMod val="95000"/>
                  </a:schemeClr>
                </a:solidFill>
              </a:rPr>
              <a:t>Text-to-world</a:t>
            </a:r>
          </a:p>
        </p:txBody>
      </p:sp>
      <p:sp>
        <p:nvSpPr>
          <p:cNvPr id="134151" name="Text Box 8"/>
          <p:cNvSpPr txBox="1">
            <a:spLocks noChangeArrowheads="1"/>
          </p:cNvSpPr>
          <p:nvPr/>
        </p:nvSpPr>
        <p:spPr bwMode="auto">
          <a:xfrm>
            <a:off x="677863" y="5029200"/>
            <a:ext cx="7788275" cy="1570038"/>
          </a:xfrm>
          <a:prstGeom prst="rect">
            <a:avLst/>
          </a:prstGeom>
          <a:noFill/>
          <a:ln w="9525">
            <a:noFill/>
            <a:miter lim="800000"/>
            <a:headEnd/>
            <a:tailEnd/>
          </a:ln>
        </p:spPr>
        <p:txBody>
          <a:bodyPr>
            <a:prstTxWarp prst="textNoShape">
              <a:avLst/>
            </a:prstTxWarp>
            <a:spAutoFit/>
          </a:bodyPr>
          <a:lstStyle/>
          <a:p>
            <a:r>
              <a:rPr lang="en-US" sz="2400"/>
              <a:t>Interesting idea		I’m confused			</a:t>
            </a:r>
          </a:p>
          <a:p>
            <a:r>
              <a:rPr lang="en-US" sz="2400"/>
              <a:t>I disagree				Important idea		</a:t>
            </a:r>
          </a:p>
          <a:p>
            <a:r>
              <a:rPr lang="en-US" sz="2400"/>
              <a:t>I remember 			I’m surprised</a:t>
            </a:r>
          </a:p>
          <a:p>
            <a:r>
              <a:rPr lang="en-US" sz="2400"/>
              <a:t>I wonder	</a:t>
            </a:r>
          </a:p>
        </p:txBody>
      </p:sp>
      <p:sp>
        <p:nvSpPr>
          <p:cNvPr id="134152" name="Text Box 9"/>
          <p:cNvSpPr txBox="1">
            <a:spLocks noChangeArrowheads="1"/>
          </p:cNvSpPr>
          <p:nvPr/>
        </p:nvSpPr>
        <p:spPr bwMode="auto">
          <a:xfrm>
            <a:off x="263236" y="3735387"/>
            <a:ext cx="5181600" cy="1101031"/>
          </a:xfrm>
          <a:prstGeom prst="rect">
            <a:avLst/>
          </a:prstGeom>
          <a:noFill/>
          <a:ln w="9525">
            <a:solidFill>
              <a:schemeClr val="accent6"/>
            </a:solidFill>
            <a:miter lim="800000"/>
            <a:headEnd/>
            <a:tailEnd/>
          </a:ln>
        </p:spPr>
        <p:txBody>
          <a:bodyPr wrap="square">
            <a:prstTxWarp prst="textNoShape">
              <a:avLst/>
            </a:prstTxWarp>
            <a:spAutoFit/>
          </a:bodyPr>
          <a:lstStyle/>
          <a:p>
            <a:pPr algn="ctr"/>
            <a:r>
              <a:rPr lang="en-US" sz="3200">
                <a:solidFill>
                  <a:schemeClr val="accent4">
                    <a:lumMod val="20000"/>
                    <a:lumOff val="80000"/>
                  </a:schemeClr>
                </a:solidFill>
              </a:rPr>
              <a:t>Read aloud a short text and think aloud your comments.</a:t>
            </a:r>
          </a:p>
        </p:txBody>
      </p:sp>
      <p:pic>
        <p:nvPicPr>
          <p:cNvPr id="134153" name="Picture 9" descr="382781b0c8a05bd36fe7b110.L.jpg"/>
          <p:cNvPicPr>
            <a:picLocks noChangeAspect="1"/>
          </p:cNvPicPr>
          <p:nvPr/>
        </p:nvPicPr>
        <p:blipFill>
          <a:blip r:embed="rId3"/>
          <a:srcRect/>
          <a:stretch>
            <a:fillRect/>
          </a:stretch>
        </p:blipFill>
        <p:spPr bwMode="auto">
          <a:xfrm>
            <a:off x="5791200" y="762000"/>
            <a:ext cx="2730500" cy="36020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5"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6"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7" name="Rectangle 5"/>
          <p:cNvSpPr>
            <a:spLocks noGrp="1" noChangeArrowheads="1"/>
          </p:cNvSpPr>
          <p:nvPr>
            <p:ph type="title"/>
          </p:nvPr>
        </p:nvSpPr>
        <p:spPr/>
        <p:txBody>
          <a:bodyPr/>
          <a:lstStyle/>
          <a:p>
            <a:r>
              <a:rPr lang="en-US" dirty="0"/>
              <a:t>A.</a:t>
            </a:r>
            <a:r>
              <a:rPr lang="en-US" sz="6000" dirty="0">
                <a:solidFill>
                  <a:schemeClr val="accent6"/>
                </a:solidFill>
              </a:rPr>
              <a:t>C</a:t>
            </a:r>
            <a:r>
              <a:rPr lang="en-US" dirty="0"/>
              <a:t>.</a:t>
            </a:r>
            <a:r>
              <a:rPr lang="en-US" dirty="0">
                <a:solidFill>
                  <a:schemeClr val="tx1"/>
                </a:solidFill>
              </a:rPr>
              <a:t>T</a:t>
            </a:r>
            <a:r>
              <a:rPr lang="en-US" dirty="0"/>
              <a:t>.I.V.E</a:t>
            </a:r>
          </a:p>
        </p:txBody>
      </p:sp>
      <p:sp>
        <p:nvSpPr>
          <p:cNvPr id="136198" name="Text Box 6"/>
          <p:cNvSpPr txBox="1">
            <a:spLocks noChangeArrowheads="1"/>
          </p:cNvSpPr>
          <p:nvPr/>
        </p:nvSpPr>
        <p:spPr bwMode="auto">
          <a:xfrm>
            <a:off x="5599167" y="323562"/>
            <a:ext cx="2916183" cy="1815882"/>
          </a:xfrm>
          <a:prstGeom prst="rect">
            <a:avLst/>
          </a:prstGeom>
          <a:noFill/>
          <a:ln w="9525">
            <a:noFill/>
            <a:miter lim="800000"/>
            <a:headEnd/>
            <a:tailEnd/>
          </a:ln>
        </p:spPr>
        <p:txBody>
          <a:bodyPr wrap="none">
            <a:prstTxWarp prst="textNoShape">
              <a:avLst/>
            </a:prstTxWarp>
            <a:spAutoFit/>
          </a:bodyPr>
          <a:lstStyle/>
          <a:p>
            <a:r>
              <a:rPr lang="en-US" sz="2800" dirty="0">
                <a:solidFill>
                  <a:schemeClr val="accent4">
                    <a:lumMod val="20000"/>
                    <a:lumOff val="80000"/>
                  </a:schemeClr>
                </a:solidFill>
                <a:ea typeface="Calibri" pitchFamily="-112" charset="0"/>
                <a:cs typeface="Calibri" pitchFamily="-112" charset="0"/>
              </a:rPr>
              <a:t>Connect:</a:t>
            </a:r>
          </a:p>
          <a:p>
            <a:pPr lvl="1">
              <a:buFontTx/>
              <a:buChar char="•"/>
            </a:pPr>
            <a:r>
              <a:rPr lang="en-US" sz="2800" dirty="0">
                <a:solidFill>
                  <a:schemeClr val="accent4">
                    <a:lumMod val="20000"/>
                    <a:lumOff val="80000"/>
                  </a:schemeClr>
                </a:solidFill>
                <a:ea typeface="Calibri" pitchFamily="-112" charset="0"/>
                <a:cs typeface="Calibri" pitchFamily="-112" charset="0"/>
              </a:rPr>
              <a:t>Text-to-self</a:t>
            </a:r>
          </a:p>
          <a:p>
            <a:pPr lvl="1">
              <a:buFontTx/>
              <a:buChar char="•"/>
            </a:pPr>
            <a:r>
              <a:rPr lang="en-US" sz="2800" dirty="0">
                <a:solidFill>
                  <a:schemeClr val="accent4">
                    <a:lumMod val="20000"/>
                    <a:lumOff val="80000"/>
                  </a:schemeClr>
                </a:solidFill>
                <a:ea typeface="Calibri" pitchFamily="-112" charset="0"/>
                <a:cs typeface="Calibri" pitchFamily="-112" charset="0"/>
              </a:rPr>
              <a:t>Text-to-text</a:t>
            </a:r>
          </a:p>
          <a:p>
            <a:pPr lvl="1">
              <a:buFontTx/>
              <a:buChar char="•"/>
            </a:pPr>
            <a:r>
              <a:rPr lang="en-US" sz="2800" dirty="0">
                <a:solidFill>
                  <a:schemeClr val="accent4">
                    <a:lumMod val="20000"/>
                    <a:lumOff val="80000"/>
                  </a:schemeClr>
                </a:solidFill>
                <a:ea typeface="Calibri" pitchFamily="-112" charset="0"/>
                <a:cs typeface="Calibri" pitchFamily="-112" charset="0"/>
              </a:rPr>
              <a:t>Text-to-world</a:t>
            </a:r>
          </a:p>
        </p:txBody>
      </p:sp>
      <p:sp>
        <p:nvSpPr>
          <p:cNvPr id="136199" name="Text Box 7"/>
          <p:cNvSpPr txBox="1">
            <a:spLocks noChangeArrowheads="1"/>
          </p:cNvSpPr>
          <p:nvPr/>
        </p:nvSpPr>
        <p:spPr bwMode="auto">
          <a:xfrm>
            <a:off x="687388" y="2139444"/>
            <a:ext cx="7827962" cy="4154488"/>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    </a:t>
            </a:r>
            <a:r>
              <a:rPr lang="en-US" sz="2400">
                <a:ea typeface="Georgia" pitchFamily="-112" charset="0"/>
                <a:cs typeface="Georgia" pitchFamily="-112" charset="0"/>
              </a:rPr>
              <a:t>At first, the parrots were mystified by the sounds they heard at night. Soon they became quite irritated by all the noise. “What kind of bird is it,” they wondered, “that sings all night and sleeps all day? That is so rude!”</a:t>
            </a:r>
          </a:p>
          <a:p>
            <a:r>
              <a:rPr lang="en-US" sz="2400">
                <a:ea typeface="Georgia" pitchFamily="-112" charset="0"/>
                <a:cs typeface="Georgia" pitchFamily="-112" charset="0"/>
              </a:rPr>
              <a:t> </a:t>
            </a:r>
          </a:p>
          <a:p>
            <a:r>
              <a:rPr lang="en-US" sz="2400">
                <a:ea typeface="Georgia" pitchFamily="-112" charset="0"/>
                <a:cs typeface="Georgia" pitchFamily="-112" charset="0"/>
              </a:rPr>
              <a:t>   One night, the grumpy parrots shouted, “Be quiet, birds! Go to sleep so we can sleep too!”</a:t>
            </a:r>
          </a:p>
          <a:p>
            <a:r>
              <a:rPr lang="en-US" sz="2400">
                <a:ea typeface="Georgia" pitchFamily="-112" charset="0"/>
                <a:cs typeface="Georgia" pitchFamily="-112" charset="0"/>
              </a:rPr>
              <a:t> </a:t>
            </a:r>
          </a:p>
          <a:p>
            <a:r>
              <a:rPr lang="en-US" sz="2400">
                <a:ea typeface="Georgia" pitchFamily="-112" charset="0"/>
                <a:cs typeface="Georgia" pitchFamily="-112" charset="0"/>
              </a:rPr>
              <a:t>  But the coquís were coquís and not birds, and they did not understand that the parrots were shouting at them. They kept singing, “Co-quí, co-quí, co-quí.”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8243"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8244"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238598" name="Rectangle 6"/>
          <p:cNvSpPr>
            <a:spLocks noGrp="1" noChangeArrowheads="1"/>
          </p:cNvSpPr>
          <p:nvPr>
            <p:ph type="title"/>
          </p:nvPr>
        </p:nvSpPr>
        <p:spPr/>
        <p:txBody>
          <a:bodyPr/>
          <a:lstStyle/>
          <a:p>
            <a:r>
              <a:rPr lang="en-US"/>
              <a:t>A.C.</a:t>
            </a:r>
            <a:r>
              <a:rPr lang="en-US" sz="6000">
                <a:solidFill>
                  <a:schemeClr val="accent6"/>
                </a:solidFill>
              </a:rPr>
              <a:t>T</a:t>
            </a:r>
            <a:r>
              <a:rPr lang="en-US"/>
              <a:t>.I.V.E</a:t>
            </a:r>
          </a:p>
        </p:txBody>
      </p:sp>
      <p:sp>
        <p:nvSpPr>
          <p:cNvPr id="138246" name="Text Box 7"/>
          <p:cNvSpPr txBox="1">
            <a:spLocks noChangeArrowheads="1"/>
          </p:cNvSpPr>
          <p:nvPr/>
        </p:nvSpPr>
        <p:spPr bwMode="auto">
          <a:xfrm>
            <a:off x="628650" y="1654016"/>
            <a:ext cx="2439835"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ea typeface="Arial" pitchFamily="-112" charset="0"/>
                <a:cs typeface="Arial" pitchFamily="-112" charset="0"/>
              </a:rPr>
              <a:t>Track Down</a:t>
            </a:r>
            <a:endParaRPr lang="en-US">
              <a:solidFill>
                <a:schemeClr val="accent4">
                  <a:lumMod val="20000"/>
                  <a:lumOff val="80000"/>
                </a:schemeClr>
              </a:solidFill>
              <a:ea typeface="Arial" pitchFamily="-112" charset="0"/>
              <a:cs typeface="Arial" pitchFamily="-112" charset="0"/>
            </a:endParaRPr>
          </a:p>
        </p:txBody>
      </p:sp>
      <p:sp>
        <p:nvSpPr>
          <p:cNvPr id="138247" name="Text Box 8"/>
          <p:cNvSpPr txBox="1">
            <a:spLocks noChangeArrowheads="1"/>
          </p:cNvSpPr>
          <p:nvPr/>
        </p:nvSpPr>
        <p:spPr bwMode="auto">
          <a:xfrm>
            <a:off x="677863" y="4079875"/>
            <a:ext cx="7788275" cy="2308225"/>
          </a:xfrm>
          <a:prstGeom prst="rect">
            <a:avLst/>
          </a:prstGeom>
          <a:noFill/>
          <a:ln w="9525">
            <a:noFill/>
            <a:miter lim="800000"/>
            <a:headEnd/>
            <a:tailEnd/>
          </a:ln>
        </p:spPr>
        <p:txBody>
          <a:bodyPr>
            <a:prstTxWarp prst="textNoShape">
              <a:avLst/>
            </a:prstTxWarp>
            <a:spAutoFit/>
          </a:bodyPr>
          <a:lstStyle/>
          <a:p>
            <a:r>
              <a:rPr lang="en-US" sz="2400">
                <a:solidFill>
                  <a:schemeClr val="tx1">
                    <a:lumMod val="95000"/>
                  </a:schemeClr>
                </a:solidFill>
                <a:ea typeface="Arial" pitchFamily="-112" charset="0"/>
                <a:cs typeface="Arial" pitchFamily="-112" charset="0"/>
              </a:rPr>
              <a:t>Word level - pick out the words that carry the meaning of the sentence</a:t>
            </a:r>
          </a:p>
          <a:p>
            <a:endParaRPr lang="en-US" sz="2400">
              <a:solidFill>
                <a:schemeClr val="tx1">
                  <a:lumMod val="95000"/>
                </a:schemeClr>
              </a:solidFill>
              <a:ea typeface="Arial" pitchFamily="-112" charset="0"/>
              <a:cs typeface="Arial" pitchFamily="-112" charset="0"/>
            </a:endParaRPr>
          </a:p>
          <a:p>
            <a:r>
              <a:rPr lang="en-US" sz="2400">
                <a:solidFill>
                  <a:schemeClr val="tx1">
                    <a:lumMod val="95000"/>
                  </a:schemeClr>
                </a:solidFill>
                <a:ea typeface="Arial" pitchFamily="-112" charset="0"/>
                <a:cs typeface="Arial" pitchFamily="-112" charset="0"/>
              </a:rPr>
              <a:t>Sentence level - pick out key sentences </a:t>
            </a:r>
          </a:p>
          <a:p>
            <a:endParaRPr lang="en-US" sz="2400">
              <a:solidFill>
                <a:schemeClr val="tx1">
                  <a:lumMod val="95000"/>
                </a:schemeClr>
              </a:solidFill>
              <a:ea typeface="Arial" pitchFamily="-112" charset="0"/>
              <a:cs typeface="Arial" pitchFamily="-112" charset="0"/>
            </a:endParaRPr>
          </a:p>
          <a:p>
            <a:r>
              <a:rPr lang="en-US" sz="2400">
                <a:solidFill>
                  <a:schemeClr val="tx1">
                    <a:lumMod val="95000"/>
                  </a:schemeClr>
                </a:solidFill>
                <a:ea typeface="Arial" pitchFamily="-112" charset="0"/>
                <a:cs typeface="Arial" pitchFamily="-112" charset="0"/>
              </a:rPr>
              <a:t>Text level - pick out key ideas, concepts and themes</a:t>
            </a:r>
          </a:p>
        </p:txBody>
      </p:sp>
      <p:sp>
        <p:nvSpPr>
          <p:cNvPr id="138248" name="Text Box 9"/>
          <p:cNvSpPr txBox="1">
            <a:spLocks noChangeArrowheads="1"/>
          </p:cNvSpPr>
          <p:nvPr/>
        </p:nvSpPr>
        <p:spPr bwMode="auto">
          <a:xfrm>
            <a:off x="1219200" y="2405281"/>
            <a:ext cx="4062995" cy="1569660"/>
          </a:xfrm>
          <a:prstGeom prst="rect">
            <a:avLst/>
          </a:prstGeom>
          <a:noFill/>
          <a:ln w="9525">
            <a:solidFill>
              <a:schemeClr val="accent6"/>
            </a:solidFill>
            <a:miter lim="800000"/>
            <a:headEnd/>
            <a:tailEnd/>
          </a:ln>
        </p:spPr>
        <p:txBody>
          <a:bodyPr wrap="square">
            <a:prstTxWarp prst="textNoShape">
              <a:avLst/>
            </a:prstTxWarp>
            <a:spAutoFit/>
          </a:bodyPr>
          <a:lstStyle/>
          <a:p>
            <a:pPr algn="ctr"/>
            <a:r>
              <a:rPr lang="en-US" sz="3200">
                <a:solidFill>
                  <a:schemeClr val="accent4">
                    <a:lumMod val="20000"/>
                    <a:lumOff val="80000"/>
                  </a:schemeClr>
                </a:solidFill>
                <a:ea typeface="Arial" pitchFamily="-112" charset="0"/>
                <a:cs typeface="Arial" pitchFamily="-112" charset="0"/>
              </a:rPr>
              <a:t>Determine the most important </a:t>
            </a:r>
          </a:p>
          <a:p>
            <a:pPr algn="ctr"/>
            <a:r>
              <a:rPr lang="en-US" sz="3200">
                <a:solidFill>
                  <a:schemeClr val="accent4">
                    <a:lumMod val="20000"/>
                    <a:lumOff val="80000"/>
                  </a:schemeClr>
                </a:solidFill>
                <a:ea typeface="Arial" pitchFamily="-112" charset="0"/>
                <a:cs typeface="Arial" pitchFamily="-112" charset="0"/>
              </a:rPr>
              <a:t>ideas and themes.</a:t>
            </a:r>
          </a:p>
        </p:txBody>
      </p:sp>
      <p:pic>
        <p:nvPicPr>
          <p:cNvPr id="138249" name="Picture 10" descr="382781b0c8a05bd36fe7b110.L.jpg"/>
          <p:cNvPicPr>
            <a:picLocks noChangeAspect="1"/>
          </p:cNvPicPr>
          <p:nvPr/>
        </p:nvPicPr>
        <p:blipFill>
          <a:blip r:embed="rId3"/>
          <a:srcRect/>
          <a:stretch>
            <a:fillRect/>
          </a:stretch>
        </p:blipFill>
        <p:spPr bwMode="auto">
          <a:xfrm>
            <a:off x="5791200" y="762000"/>
            <a:ext cx="2522538" cy="332898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1"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2"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3" name="Rectangle 5"/>
          <p:cNvSpPr>
            <a:spLocks noGrp="1" noChangeArrowheads="1"/>
          </p:cNvSpPr>
          <p:nvPr>
            <p:ph type="title"/>
          </p:nvPr>
        </p:nvSpPr>
        <p:spPr/>
        <p:txBody>
          <a:bodyPr/>
          <a:lstStyle/>
          <a:p>
            <a:r>
              <a:rPr lang="en-US"/>
              <a:t>A.C.</a:t>
            </a:r>
            <a:r>
              <a:rPr lang="en-US" sz="6000">
                <a:solidFill>
                  <a:schemeClr val="accent6"/>
                </a:solidFill>
              </a:rPr>
              <a:t>T</a:t>
            </a:r>
            <a:r>
              <a:rPr lang="en-US"/>
              <a:t>.I.V.E</a:t>
            </a:r>
          </a:p>
        </p:txBody>
      </p:sp>
      <p:sp>
        <p:nvSpPr>
          <p:cNvPr id="140294" name="Text Box 6"/>
          <p:cNvSpPr txBox="1">
            <a:spLocks noChangeArrowheads="1"/>
          </p:cNvSpPr>
          <p:nvPr/>
        </p:nvSpPr>
        <p:spPr bwMode="auto">
          <a:xfrm>
            <a:off x="5607050" y="401980"/>
            <a:ext cx="2439835"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Track Down</a:t>
            </a:r>
            <a:endParaRPr lang="en-US">
              <a:solidFill>
                <a:schemeClr val="accent4">
                  <a:lumMod val="20000"/>
                  <a:lumOff val="80000"/>
                </a:schemeClr>
              </a:solidFill>
            </a:endParaRPr>
          </a:p>
        </p:txBody>
      </p:sp>
      <p:sp>
        <p:nvSpPr>
          <p:cNvPr id="140295" name="Text Box 7"/>
          <p:cNvSpPr txBox="1">
            <a:spLocks noChangeArrowheads="1"/>
          </p:cNvSpPr>
          <p:nvPr/>
        </p:nvSpPr>
        <p:spPr bwMode="auto">
          <a:xfrm>
            <a:off x="319088" y="1872770"/>
            <a:ext cx="8443912" cy="4524375"/>
          </a:xfrm>
          <a:prstGeom prst="rect">
            <a:avLst/>
          </a:prstGeom>
          <a:noFill/>
          <a:ln w="9525">
            <a:noFill/>
            <a:miter lim="800000"/>
            <a:headEnd/>
            <a:tailEnd/>
          </a:ln>
        </p:spPr>
        <p:txBody>
          <a:bodyPr>
            <a:prstTxWarp prst="textNoShape">
              <a:avLst/>
            </a:prstTxWarp>
            <a:spAutoFit/>
          </a:bodyPr>
          <a:lstStyle/>
          <a:p>
            <a:r>
              <a:rPr lang="en-US" sz="2400"/>
              <a:t>    </a:t>
            </a:r>
            <a:r>
              <a:rPr lang="en-US" sz="2400">
                <a:solidFill>
                  <a:schemeClr val="tx1">
                    <a:lumMod val="95000"/>
                  </a:schemeClr>
                </a:solidFill>
              </a:rPr>
              <a:t>Now the parrots really got angry. They swooped down, looking everywhere for a noisy flock of birds. They searched high and low but no matter where they looked, they never found a single singing bird.</a:t>
            </a:r>
          </a:p>
          <a:p>
            <a:r>
              <a:rPr lang="en-US" sz="2400">
                <a:solidFill>
                  <a:schemeClr val="tx1">
                    <a:lumMod val="95000"/>
                  </a:schemeClr>
                </a:solidFill>
              </a:rPr>
              <a:t> </a:t>
            </a:r>
          </a:p>
          <a:p>
            <a:r>
              <a:rPr lang="en-US" sz="2400">
                <a:solidFill>
                  <a:schemeClr val="tx1">
                    <a:lumMod val="95000"/>
                  </a:schemeClr>
                </a:solidFill>
              </a:rPr>
              <a:t>   But they really frightened the little coquís! Hiding under the branches and leaves, they could see the parrots swooping and squawking. </a:t>
            </a:r>
          </a:p>
          <a:p>
            <a:r>
              <a:rPr lang="en-US" sz="2400">
                <a:solidFill>
                  <a:schemeClr val="tx1">
                    <a:lumMod val="95000"/>
                  </a:schemeClr>
                </a:solidFill>
              </a:rPr>
              <a:t> </a:t>
            </a:r>
          </a:p>
          <a:p>
            <a:r>
              <a:rPr lang="en-US" sz="2400">
                <a:solidFill>
                  <a:schemeClr val="tx1">
                    <a:lumMod val="95000"/>
                  </a:schemeClr>
                </a:solidFill>
              </a:rPr>
              <a:t>   So in the middle of the night, the terrified coquís silently hopped as fast as they could, out of the rain forest….  and away from the parrots.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39"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40"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41" name="Rectangle 6"/>
          <p:cNvSpPr>
            <a:spLocks noGrp="1" noChangeArrowheads="1"/>
          </p:cNvSpPr>
          <p:nvPr>
            <p:ph type="title"/>
          </p:nvPr>
        </p:nvSpPr>
        <p:spPr/>
        <p:txBody>
          <a:bodyPr/>
          <a:lstStyle/>
          <a:p>
            <a:r>
              <a:rPr lang="en-US"/>
              <a:t>A.C.T.</a:t>
            </a:r>
            <a:r>
              <a:rPr lang="en-US" sz="6000">
                <a:solidFill>
                  <a:schemeClr val="accent6"/>
                </a:solidFill>
              </a:rPr>
              <a:t>I</a:t>
            </a:r>
            <a:r>
              <a:rPr lang="en-US"/>
              <a:t>.V.E.</a:t>
            </a:r>
          </a:p>
        </p:txBody>
      </p:sp>
      <p:sp>
        <p:nvSpPr>
          <p:cNvPr id="142342" name="Text Box 7"/>
          <p:cNvSpPr txBox="1">
            <a:spLocks noChangeArrowheads="1"/>
          </p:cNvSpPr>
          <p:nvPr/>
        </p:nvSpPr>
        <p:spPr bwMode="auto">
          <a:xfrm>
            <a:off x="628650" y="1517051"/>
            <a:ext cx="3682418"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Making Inferences</a:t>
            </a:r>
            <a:endParaRPr lang="en-US">
              <a:solidFill>
                <a:schemeClr val="accent4">
                  <a:lumMod val="20000"/>
                  <a:lumOff val="80000"/>
                </a:schemeClr>
              </a:solidFill>
            </a:endParaRPr>
          </a:p>
        </p:txBody>
      </p:sp>
      <p:sp>
        <p:nvSpPr>
          <p:cNvPr id="142343" name="Text Box 8"/>
          <p:cNvSpPr txBox="1">
            <a:spLocks noChangeArrowheads="1"/>
          </p:cNvSpPr>
          <p:nvPr/>
        </p:nvSpPr>
        <p:spPr bwMode="auto">
          <a:xfrm>
            <a:off x="252304" y="2469574"/>
            <a:ext cx="5753114" cy="1384995"/>
          </a:xfrm>
          <a:prstGeom prst="rect">
            <a:avLst/>
          </a:prstGeom>
          <a:noFill/>
          <a:ln w="9525">
            <a:solidFill>
              <a:schemeClr val="accent6"/>
            </a:solidFill>
            <a:miter lim="800000"/>
            <a:headEnd/>
            <a:tailEnd/>
          </a:ln>
        </p:spPr>
        <p:txBody>
          <a:bodyPr wrap="none">
            <a:prstTxWarp prst="textNoShape">
              <a:avLst/>
            </a:prstTxWarp>
            <a:spAutoFit/>
          </a:bodyPr>
          <a:lstStyle/>
          <a:p>
            <a:pPr algn="ctr"/>
            <a:r>
              <a:rPr lang="en-US" sz="2800">
                <a:solidFill>
                  <a:schemeClr val="accent4">
                    <a:lumMod val="20000"/>
                    <a:lumOff val="80000"/>
                  </a:schemeClr>
                </a:solidFill>
              </a:rPr>
              <a:t>Make inferences by creating personal </a:t>
            </a:r>
          </a:p>
          <a:p>
            <a:pPr algn="ctr"/>
            <a:r>
              <a:rPr lang="en-US" sz="2800">
                <a:solidFill>
                  <a:schemeClr val="accent4">
                    <a:lumMod val="20000"/>
                    <a:lumOff val="80000"/>
                  </a:schemeClr>
                </a:solidFill>
              </a:rPr>
              <a:t>meaning or by creating a meaning </a:t>
            </a:r>
          </a:p>
          <a:p>
            <a:pPr algn="ctr"/>
            <a:r>
              <a:rPr lang="en-US" sz="2800">
                <a:solidFill>
                  <a:schemeClr val="accent4">
                    <a:lumMod val="20000"/>
                    <a:lumOff val="80000"/>
                  </a:schemeClr>
                </a:solidFill>
              </a:rPr>
              <a:t>that is not stated explicitly. </a:t>
            </a:r>
          </a:p>
        </p:txBody>
      </p:sp>
      <p:sp>
        <p:nvSpPr>
          <p:cNvPr id="142344" name="Text Box 9"/>
          <p:cNvSpPr txBox="1">
            <a:spLocks noChangeArrowheads="1"/>
          </p:cNvSpPr>
          <p:nvPr/>
        </p:nvSpPr>
        <p:spPr bwMode="auto">
          <a:xfrm>
            <a:off x="677863" y="4133850"/>
            <a:ext cx="7788275" cy="2308324"/>
          </a:xfrm>
          <a:prstGeom prst="rect">
            <a:avLst/>
          </a:prstGeom>
          <a:noFill/>
          <a:ln w="9525">
            <a:noFill/>
            <a:miter lim="800000"/>
            <a:headEnd/>
            <a:tailEnd/>
          </a:ln>
        </p:spPr>
        <p:txBody>
          <a:bodyPr>
            <a:prstTxWarp prst="textNoShape">
              <a:avLst/>
            </a:prstTxWarp>
            <a:spAutoFit/>
          </a:bodyPr>
          <a:lstStyle/>
          <a:p>
            <a:r>
              <a:rPr lang="en-US" sz="2400">
                <a:solidFill>
                  <a:schemeClr val="tx1">
                    <a:lumMod val="95000"/>
                  </a:schemeClr>
                </a:solidFill>
              </a:rPr>
              <a:t>Good readers use their prior knowledge and information from the text to draw conclusions, make judgments and predictions, and form interpretations about what they are reading.  Allow great latitude for inferences provided that the reader can defend his or her inferences with a description of relevant, prior knowledge and specific text.  </a:t>
            </a:r>
          </a:p>
        </p:txBody>
      </p:sp>
      <p:pic>
        <p:nvPicPr>
          <p:cNvPr id="142345" name="Picture 9" descr="382781b0c8a05bd36fe7b110.L.jpg"/>
          <p:cNvPicPr>
            <a:picLocks noChangeAspect="1"/>
          </p:cNvPicPr>
          <p:nvPr/>
        </p:nvPicPr>
        <p:blipFill>
          <a:blip r:embed="rId3"/>
          <a:srcRect/>
          <a:stretch>
            <a:fillRect/>
          </a:stretch>
        </p:blipFill>
        <p:spPr bwMode="auto">
          <a:xfrm>
            <a:off x="6164263" y="498670"/>
            <a:ext cx="2522537" cy="332898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4387"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4388"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244741" name="Rectangle 5"/>
          <p:cNvSpPr>
            <a:spLocks noGrp="1" noChangeArrowheads="1"/>
          </p:cNvSpPr>
          <p:nvPr>
            <p:ph type="title"/>
          </p:nvPr>
        </p:nvSpPr>
        <p:spPr/>
        <p:txBody>
          <a:bodyPr/>
          <a:lstStyle/>
          <a:p>
            <a:r>
              <a:rPr lang="en-US"/>
              <a:t>A.C.T.</a:t>
            </a:r>
            <a:r>
              <a:rPr lang="en-US" sz="6000">
                <a:solidFill>
                  <a:schemeClr val="accent6"/>
                </a:solidFill>
              </a:rPr>
              <a:t>I</a:t>
            </a:r>
            <a:r>
              <a:rPr lang="en-US"/>
              <a:t>.V.E</a:t>
            </a:r>
          </a:p>
        </p:txBody>
      </p:sp>
      <p:sp>
        <p:nvSpPr>
          <p:cNvPr id="144390" name="Text Box 6"/>
          <p:cNvSpPr txBox="1">
            <a:spLocks noChangeArrowheads="1"/>
          </p:cNvSpPr>
          <p:nvPr/>
        </p:nvSpPr>
        <p:spPr bwMode="auto">
          <a:xfrm>
            <a:off x="4648200" y="413863"/>
            <a:ext cx="3805173"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Making Inferences</a:t>
            </a:r>
            <a:endParaRPr lang="en-US">
              <a:solidFill>
                <a:schemeClr val="accent4">
                  <a:lumMod val="20000"/>
                  <a:lumOff val="80000"/>
                </a:schemeClr>
              </a:solidFill>
            </a:endParaRPr>
          </a:p>
        </p:txBody>
      </p:sp>
      <p:sp>
        <p:nvSpPr>
          <p:cNvPr id="144391" name="Text Box 7"/>
          <p:cNvSpPr txBox="1">
            <a:spLocks noChangeArrowheads="1"/>
          </p:cNvSpPr>
          <p:nvPr/>
        </p:nvSpPr>
        <p:spPr bwMode="auto">
          <a:xfrm>
            <a:off x="152400" y="1947720"/>
            <a:ext cx="8839200" cy="4154984"/>
          </a:xfrm>
          <a:prstGeom prst="rect">
            <a:avLst/>
          </a:prstGeom>
          <a:noFill/>
          <a:ln w="9525">
            <a:noFill/>
            <a:miter lim="800000"/>
            <a:headEnd/>
            <a:tailEnd/>
          </a:ln>
        </p:spPr>
        <p:txBody>
          <a:bodyPr>
            <a:prstTxWarp prst="textNoShape">
              <a:avLst/>
            </a:prstTxWarp>
            <a:spAutoFit/>
          </a:bodyPr>
          <a:lstStyle/>
          <a:p>
            <a:r>
              <a:rPr lang="en-US" sz="2400">
                <a:solidFill>
                  <a:schemeClr val="tx1">
                    <a:lumMod val="95000"/>
                  </a:schemeClr>
                </a:solidFill>
              </a:rPr>
              <a:t>    The next morning, they came to the countryside. They were tired so they stopped to rest in the garden of a pretty pink house.  As they rested, the coquís watched the man and woman who lived in the house. They were both artists, and they made typical Puerto Rican crafts. Today they were making </a:t>
            </a:r>
            <a:r>
              <a:rPr lang="en-US" sz="2400" i="1">
                <a:solidFill>
                  <a:schemeClr val="tx1">
                    <a:lumMod val="95000"/>
                  </a:schemeClr>
                </a:solidFill>
              </a:rPr>
              <a:t>vejigante</a:t>
            </a:r>
            <a:r>
              <a:rPr lang="en-US" sz="2400">
                <a:solidFill>
                  <a:schemeClr val="tx1">
                    <a:lumMod val="95000"/>
                  </a:schemeClr>
                </a:solidFill>
              </a:rPr>
              <a:t> masks of </a:t>
            </a:r>
            <a:r>
              <a:rPr lang="en-US" sz="2400" i="1">
                <a:solidFill>
                  <a:schemeClr val="tx1">
                    <a:lumMod val="95000"/>
                  </a:schemeClr>
                </a:solidFill>
              </a:rPr>
              <a:t>papier-mâché </a:t>
            </a:r>
            <a:r>
              <a:rPr lang="en-US" sz="2400">
                <a:solidFill>
                  <a:schemeClr val="tx1">
                    <a:lumMod val="95000"/>
                  </a:schemeClr>
                </a:solidFill>
              </a:rPr>
              <a:t>to sell at festivals around the island; sometimes they carved miniature figures of the saints, called </a:t>
            </a:r>
            <a:r>
              <a:rPr lang="en-US" sz="2400" i="1">
                <a:solidFill>
                  <a:schemeClr val="tx1">
                    <a:lumMod val="95000"/>
                  </a:schemeClr>
                </a:solidFill>
              </a:rPr>
              <a:t>santos</a:t>
            </a:r>
            <a:r>
              <a:rPr lang="en-US" sz="2400">
                <a:solidFill>
                  <a:schemeClr val="tx1">
                    <a:lumMod val="95000"/>
                  </a:schemeClr>
                </a:solidFill>
              </a:rPr>
              <a:t>. The coquís enjoyed living in the countryside, and their songs each night were joyful and loud. Again, the parrots became irritated and searched for the birds….Again, the tiny frightened coquís had to hop through the night…..</a:t>
            </a:r>
          </a:p>
          <a:p>
            <a:r>
              <a:rPr lang="en-US" sz="2400">
                <a:solidFill>
                  <a:schemeClr val="tx1">
                    <a:lumMod val="95000"/>
                  </a:schemeClr>
                </a:solidFill>
              </a:rPr>
              <a:t>.</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5"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6"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7" name="Rectangle 5"/>
          <p:cNvSpPr>
            <a:spLocks noGrp="1" noChangeArrowheads="1"/>
          </p:cNvSpPr>
          <p:nvPr>
            <p:ph type="title"/>
          </p:nvPr>
        </p:nvSpPr>
        <p:spPr/>
        <p:txBody>
          <a:bodyPr/>
          <a:lstStyle/>
          <a:p>
            <a:r>
              <a:rPr lang="en-US"/>
              <a:t>A.C.T.I.</a:t>
            </a:r>
            <a:r>
              <a:rPr lang="en-US" sz="6000">
                <a:solidFill>
                  <a:schemeClr val="accent6"/>
                </a:solidFill>
              </a:rPr>
              <a:t>V</a:t>
            </a:r>
            <a:r>
              <a:rPr lang="en-US"/>
              <a:t>.E</a:t>
            </a:r>
          </a:p>
        </p:txBody>
      </p:sp>
      <p:sp>
        <p:nvSpPr>
          <p:cNvPr id="146438" name="Text Box 6"/>
          <p:cNvSpPr txBox="1">
            <a:spLocks noChangeArrowheads="1"/>
          </p:cNvSpPr>
          <p:nvPr/>
        </p:nvSpPr>
        <p:spPr bwMode="auto">
          <a:xfrm>
            <a:off x="669925" y="1966675"/>
            <a:ext cx="2239716"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Visualizing</a:t>
            </a:r>
            <a:endParaRPr lang="en-US">
              <a:solidFill>
                <a:schemeClr val="accent4">
                  <a:lumMod val="20000"/>
                  <a:lumOff val="80000"/>
                </a:schemeClr>
              </a:solidFill>
            </a:endParaRPr>
          </a:p>
        </p:txBody>
      </p:sp>
      <p:sp>
        <p:nvSpPr>
          <p:cNvPr id="146439" name="Text Box 7"/>
          <p:cNvSpPr txBox="1">
            <a:spLocks noChangeArrowheads="1"/>
          </p:cNvSpPr>
          <p:nvPr/>
        </p:nvSpPr>
        <p:spPr bwMode="auto">
          <a:xfrm>
            <a:off x="685800" y="4259263"/>
            <a:ext cx="7788275" cy="1570037"/>
          </a:xfrm>
          <a:prstGeom prst="rect">
            <a:avLst/>
          </a:prstGeom>
          <a:noFill/>
          <a:ln w="9525">
            <a:noFill/>
            <a:miter lim="800000"/>
            <a:headEnd/>
            <a:tailEnd/>
          </a:ln>
        </p:spPr>
        <p:txBody>
          <a:bodyPr>
            <a:prstTxWarp prst="textNoShape">
              <a:avLst/>
            </a:prstTxWarp>
            <a:spAutoFit/>
          </a:bodyPr>
          <a:lstStyle/>
          <a:p>
            <a:r>
              <a:rPr lang="en-US" sz="2400">
                <a:solidFill>
                  <a:schemeClr val="tx1">
                    <a:lumMod val="95000"/>
                  </a:schemeClr>
                </a:solidFill>
              </a:rPr>
              <a:t>Ask students to read, discuss and then draw what they </a:t>
            </a:r>
          </a:p>
          <a:p>
            <a:r>
              <a:rPr lang="en-US" sz="2400">
                <a:solidFill>
                  <a:schemeClr val="tx1">
                    <a:lumMod val="95000"/>
                  </a:schemeClr>
                </a:solidFill>
              </a:rPr>
              <a:t>see happening in the text. Drawings should be done so that they can be shared with others. Students might also be asked to select a song that relates to the text. </a:t>
            </a:r>
          </a:p>
        </p:txBody>
      </p:sp>
      <p:sp>
        <p:nvSpPr>
          <p:cNvPr id="246792" name="Text Box 8"/>
          <p:cNvSpPr txBox="1">
            <a:spLocks noChangeArrowheads="1"/>
          </p:cNvSpPr>
          <p:nvPr/>
        </p:nvSpPr>
        <p:spPr bwMode="auto">
          <a:xfrm>
            <a:off x="628650" y="2798337"/>
            <a:ext cx="5003293" cy="954107"/>
          </a:xfrm>
          <a:prstGeom prst="rect">
            <a:avLst/>
          </a:prstGeom>
          <a:noFill/>
          <a:ln w="9525">
            <a:solidFill>
              <a:schemeClr val="accent6"/>
            </a:solidFill>
            <a:miter lim="800000"/>
            <a:headEnd/>
            <a:tailEnd/>
          </a:ln>
        </p:spPr>
        <p:txBody>
          <a:bodyPr wrap="none">
            <a:prstTxWarp prst="textNoShape">
              <a:avLst/>
            </a:prstTxWarp>
            <a:spAutoFit/>
          </a:bodyPr>
          <a:lstStyle/>
          <a:p>
            <a:pPr algn="ctr">
              <a:defRPr/>
            </a:pPr>
            <a:r>
              <a:rPr lang="en-US" sz="2800">
                <a:solidFill>
                  <a:schemeClr val="accent4">
                    <a:lumMod val="20000"/>
                    <a:lumOff val="80000"/>
                  </a:schemeClr>
                </a:solidFill>
                <a:ea typeface="ＭＳ Ｐゴシック" charset="-128"/>
                <a:cs typeface="ＭＳ Ｐゴシック" charset="-128"/>
              </a:rPr>
              <a:t>Create visual and other sensory </a:t>
            </a:r>
          </a:p>
          <a:p>
            <a:pPr algn="ctr">
              <a:defRPr/>
            </a:pPr>
            <a:r>
              <a:rPr lang="en-US" sz="2800">
                <a:solidFill>
                  <a:schemeClr val="accent4">
                    <a:lumMod val="20000"/>
                    <a:lumOff val="80000"/>
                  </a:schemeClr>
                </a:solidFill>
                <a:ea typeface="ＭＳ Ｐゴシック" charset="-128"/>
                <a:cs typeface="ＭＳ Ｐゴシック" charset="-128"/>
              </a:rPr>
              <a:t>images during and after reading.</a:t>
            </a:r>
          </a:p>
        </p:txBody>
      </p:sp>
      <p:pic>
        <p:nvPicPr>
          <p:cNvPr id="146441" name="Picture 9" descr="382781b0c8a05bd36fe7b110.L.jpg"/>
          <p:cNvPicPr>
            <a:picLocks noChangeAspect="1"/>
          </p:cNvPicPr>
          <p:nvPr/>
        </p:nvPicPr>
        <p:blipFill>
          <a:blip r:embed="rId3"/>
          <a:srcRect/>
          <a:stretch>
            <a:fillRect/>
          </a:stretch>
        </p:blipFill>
        <p:spPr bwMode="auto">
          <a:xfrm>
            <a:off x="5791200" y="329530"/>
            <a:ext cx="2730500" cy="36020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3"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4"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5" name="Rectangle 5"/>
          <p:cNvSpPr>
            <a:spLocks noGrp="1" noChangeArrowheads="1"/>
          </p:cNvSpPr>
          <p:nvPr>
            <p:ph type="title"/>
          </p:nvPr>
        </p:nvSpPr>
        <p:spPr/>
        <p:txBody>
          <a:bodyPr/>
          <a:lstStyle/>
          <a:p>
            <a:r>
              <a:rPr lang="en-US"/>
              <a:t>A.C.T.I.</a:t>
            </a:r>
            <a:r>
              <a:rPr lang="en-US" sz="6000">
                <a:solidFill>
                  <a:schemeClr val="accent6"/>
                </a:solidFill>
              </a:rPr>
              <a:t>V</a:t>
            </a:r>
            <a:r>
              <a:rPr lang="en-US"/>
              <a:t>.E</a:t>
            </a:r>
          </a:p>
        </p:txBody>
      </p:sp>
      <p:sp>
        <p:nvSpPr>
          <p:cNvPr id="148486" name="Text Box 6"/>
          <p:cNvSpPr txBox="1">
            <a:spLocks noChangeArrowheads="1"/>
          </p:cNvSpPr>
          <p:nvPr/>
        </p:nvSpPr>
        <p:spPr bwMode="auto">
          <a:xfrm>
            <a:off x="5257800" y="432960"/>
            <a:ext cx="2239716" cy="646331"/>
          </a:xfrm>
          <a:prstGeom prst="rect">
            <a:avLst/>
          </a:prstGeom>
          <a:noFill/>
          <a:ln w="9525">
            <a:noFill/>
            <a:miter lim="800000"/>
            <a:headEnd/>
            <a:tailEnd/>
          </a:ln>
        </p:spPr>
        <p:txBody>
          <a:bodyPr wrap="none">
            <a:prstTxWarp prst="textNoShape">
              <a:avLst/>
            </a:prstTxWarp>
            <a:spAutoFit/>
          </a:bodyPr>
          <a:lstStyle/>
          <a:p>
            <a:r>
              <a:rPr lang="en-US" sz="3600">
                <a:solidFill>
                  <a:schemeClr val="accent4">
                    <a:lumMod val="20000"/>
                    <a:lumOff val="80000"/>
                  </a:schemeClr>
                </a:solidFill>
              </a:rPr>
              <a:t>Visualizing</a:t>
            </a:r>
            <a:endParaRPr lang="en-US">
              <a:solidFill>
                <a:schemeClr val="accent4">
                  <a:lumMod val="20000"/>
                  <a:lumOff val="80000"/>
                </a:schemeClr>
              </a:solidFill>
            </a:endParaRPr>
          </a:p>
        </p:txBody>
      </p:sp>
      <p:sp>
        <p:nvSpPr>
          <p:cNvPr id="148487" name="Text Box 7"/>
          <p:cNvSpPr txBox="1">
            <a:spLocks noChangeArrowheads="1"/>
          </p:cNvSpPr>
          <p:nvPr/>
        </p:nvSpPr>
        <p:spPr bwMode="auto">
          <a:xfrm>
            <a:off x="707232" y="1570831"/>
            <a:ext cx="2438400" cy="3970318"/>
          </a:xfrm>
          <a:prstGeom prst="rect">
            <a:avLst/>
          </a:prstGeom>
          <a:noFill/>
          <a:ln w="9525">
            <a:noFill/>
            <a:miter lim="800000"/>
            <a:headEnd/>
            <a:tailEnd/>
          </a:ln>
        </p:spPr>
        <p:txBody>
          <a:bodyPr>
            <a:prstTxWarp prst="textNoShape">
              <a:avLst/>
            </a:prstTxWarp>
            <a:spAutoFit/>
          </a:bodyPr>
          <a:lstStyle/>
          <a:p>
            <a:r>
              <a:rPr lang="en-US" sz="2800" i="1">
                <a:solidFill>
                  <a:schemeClr val="tx1">
                    <a:lumMod val="95000"/>
                  </a:schemeClr>
                </a:solidFill>
              </a:rPr>
              <a:t>claves </a:t>
            </a:r>
          </a:p>
          <a:p>
            <a:r>
              <a:rPr lang="en-US" sz="2800" i="1">
                <a:solidFill>
                  <a:schemeClr val="tx1">
                    <a:lumMod val="95000"/>
                  </a:schemeClr>
                </a:solidFill>
              </a:rPr>
              <a:t>güiros</a:t>
            </a:r>
          </a:p>
          <a:p>
            <a:r>
              <a:rPr lang="en-US" sz="2800" i="1">
                <a:solidFill>
                  <a:schemeClr val="tx1">
                    <a:lumMod val="95000"/>
                  </a:schemeClr>
                </a:solidFill>
              </a:rPr>
              <a:t>maracas </a:t>
            </a:r>
          </a:p>
          <a:p>
            <a:r>
              <a:rPr lang="en-US" sz="2800" i="1">
                <a:solidFill>
                  <a:schemeClr val="tx1">
                    <a:lumMod val="95000"/>
                  </a:schemeClr>
                </a:solidFill>
              </a:rPr>
              <a:t>cuatros </a:t>
            </a:r>
          </a:p>
          <a:p>
            <a:r>
              <a:rPr lang="en-US" sz="2800" i="1">
                <a:solidFill>
                  <a:schemeClr val="tx1">
                    <a:lumMod val="95000"/>
                  </a:schemeClr>
                </a:solidFill>
              </a:rPr>
              <a:t>vejigante masks</a:t>
            </a:r>
          </a:p>
          <a:p>
            <a:r>
              <a:rPr lang="en-US" sz="2800" i="1">
                <a:solidFill>
                  <a:schemeClr val="tx1">
                    <a:lumMod val="95000"/>
                  </a:schemeClr>
                </a:solidFill>
              </a:rPr>
              <a:t>santos </a:t>
            </a:r>
          </a:p>
          <a:p>
            <a:endParaRPr lang="en-US" sz="2800" i="1">
              <a:solidFill>
                <a:schemeClr val="tx1">
                  <a:lumMod val="95000"/>
                </a:schemeClr>
              </a:solidFill>
            </a:endParaRPr>
          </a:p>
          <a:p>
            <a:r>
              <a:rPr lang="en-US" sz="2800" i="1">
                <a:solidFill>
                  <a:schemeClr val="tx1">
                    <a:lumMod val="95000"/>
                  </a:schemeClr>
                </a:solidFill>
              </a:rPr>
              <a:t>    </a:t>
            </a:r>
          </a:p>
        </p:txBody>
      </p:sp>
      <p:pic>
        <p:nvPicPr>
          <p:cNvPr id="148490" name="Picture 9" descr="images-1.jpeg"/>
          <p:cNvPicPr>
            <a:picLocks noChangeAspect="1"/>
          </p:cNvPicPr>
          <p:nvPr/>
        </p:nvPicPr>
        <p:blipFill>
          <a:blip r:embed="rId3"/>
          <a:srcRect/>
          <a:stretch>
            <a:fillRect/>
          </a:stretch>
        </p:blipFill>
        <p:spPr bwMode="auto">
          <a:xfrm>
            <a:off x="3505200" y="1524000"/>
            <a:ext cx="2390775" cy="1590675"/>
          </a:xfrm>
          <a:prstGeom prst="rect">
            <a:avLst/>
          </a:prstGeom>
          <a:noFill/>
          <a:ln w="9525">
            <a:noFill/>
            <a:miter lim="800000"/>
            <a:headEnd/>
            <a:tailEnd/>
          </a:ln>
        </p:spPr>
      </p:pic>
      <p:pic>
        <p:nvPicPr>
          <p:cNvPr id="148491" name="Picture 10" descr="images-2.jpeg"/>
          <p:cNvPicPr>
            <a:picLocks noChangeAspect="1"/>
          </p:cNvPicPr>
          <p:nvPr/>
        </p:nvPicPr>
        <p:blipFill>
          <a:blip r:embed="rId4"/>
          <a:srcRect/>
          <a:stretch>
            <a:fillRect/>
          </a:stretch>
        </p:blipFill>
        <p:spPr bwMode="auto">
          <a:xfrm>
            <a:off x="6172200" y="1676400"/>
            <a:ext cx="2428875" cy="1819275"/>
          </a:xfrm>
          <a:prstGeom prst="rect">
            <a:avLst/>
          </a:prstGeom>
          <a:noFill/>
          <a:ln w="9525">
            <a:noFill/>
            <a:miter lim="800000"/>
            <a:headEnd/>
            <a:tailEnd/>
          </a:ln>
        </p:spPr>
      </p:pic>
      <p:pic>
        <p:nvPicPr>
          <p:cNvPr id="148492" name="Picture 11" descr="images.jpeg"/>
          <p:cNvPicPr>
            <a:picLocks noChangeAspect="1"/>
          </p:cNvPicPr>
          <p:nvPr/>
        </p:nvPicPr>
        <p:blipFill>
          <a:blip r:embed="rId5"/>
          <a:srcRect/>
          <a:stretch>
            <a:fillRect/>
          </a:stretch>
        </p:blipFill>
        <p:spPr bwMode="auto">
          <a:xfrm>
            <a:off x="457200" y="4267200"/>
            <a:ext cx="3690938" cy="1809750"/>
          </a:xfrm>
          <a:prstGeom prst="rect">
            <a:avLst/>
          </a:prstGeom>
          <a:noFill/>
          <a:ln w="9525">
            <a:noFill/>
            <a:miter lim="800000"/>
            <a:headEnd/>
            <a:tailEnd/>
          </a:ln>
        </p:spPr>
      </p:pic>
      <p:pic>
        <p:nvPicPr>
          <p:cNvPr id="148493" name="Picture 12" descr="Unknown-1.jpeg"/>
          <p:cNvPicPr>
            <a:picLocks noChangeAspect="1"/>
          </p:cNvPicPr>
          <p:nvPr/>
        </p:nvPicPr>
        <p:blipFill>
          <a:blip r:embed="rId6"/>
          <a:srcRect/>
          <a:stretch>
            <a:fillRect/>
          </a:stretch>
        </p:blipFill>
        <p:spPr bwMode="auto">
          <a:xfrm>
            <a:off x="4648200" y="3124200"/>
            <a:ext cx="1947863" cy="1947863"/>
          </a:xfrm>
          <a:prstGeom prst="rect">
            <a:avLst/>
          </a:prstGeom>
          <a:noFill/>
          <a:ln w="9525">
            <a:noFill/>
            <a:miter lim="800000"/>
            <a:headEnd/>
            <a:tailEnd/>
          </a:ln>
        </p:spPr>
      </p:pic>
      <p:pic>
        <p:nvPicPr>
          <p:cNvPr id="148494" name="Picture 13" descr="Unknown-2.jpeg"/>
          <p:cNvPicPr>
            <a:picLocks noChangeAspect="1"/>
          </p:cNvPicPr>
          <p:nvPr/>
        </p:nvPicPr>
        <p:blipFill>
          <a:blip r:embed="rId7"/>
          <a:srcRect/>
          <a:stretch>
            <a:fillRect/>
          </a:stretch>
        </p:blipFill>
        <p:spPr bwMode="auto">
          <a:xfrm>
            <a:off x="3886200" y="4953000"/>
            <a:ext cx="2306638" cy="1728788"/>
          </a:xfrm>
          <a:prstGeom prst="rect">
            <a:avLst/>
          </a:prstGeom>
          <a:noFill/>
          <a:ln w="9525">
            <a:noFill/>
            <a:miter lim="800000"/>
            <a:headEnd/>
            <a:tailEnd/>
          </a:ln>
        </p:spPr>
      </p:pic>
      <p:pic>
        <p:nvPicPr>
          <p:cNvPr id="148495" name="Picture 14" descr="Unknown.jpeg"/>
          <p:cNvPicPr>
            <a:picLocks noChangeAspect="1"/>
          </p:cNvPicPr>
          <p:nvPr/>
        </p:nvPicPr>
        <p:blipFill>
          <a:blip r:embed="rId8"/>
          <a:srcRect/>
          <a:stretch>
            <a:fillRect/>
          </a:stretch>
        </p:blipFill>
        <p:spPr bwMode="auto">
          <a:xfrm>
            <a:off x="7162800" y="4191000"/>
            <a:ext cx="1590675" cy="2066925"/>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5"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6"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7" name="Rectangle 6"/>
          <p:cNvSpPr>
            <a:spLocks noGrp="1" noChangeArrowheads="1"/>
          </p:cNvSpPr>
          <p:nvPr>
            <p:ph type="title"/>
          </p:nvPr>
        </p:nvSpPr>
        <p:spPr/>
        <p:txBody>
          <a:bodyPr/>
          <a:lstStyle/>
          <a:p>
            <a:r>
              <a:rPr lang="en-US" dirty="0"/>
              <a:t>A.C.T.I.V.</a:t>
            </a:r>
            <a:r>
              <a:rPr lang="en-US" sz="6000" dirty="0">
                <a:solidFill>
                  <a:schemeClr val="accent6"/>
                </a:solidFill>
              </a:rPr>
              <a:t>E</a:t>
            </a:r>
          </a:p>
        </p:txBody>
      </p:sp>
      <p:sp>
        <p:nvSpPr>
          <p:cNvPr id="151558" name="Text Box 7"/>
          <p:cNvSpPr txBox="1">
            <a:spLocks noChangeArrowheads="1"/>
          </p:cNvSpPr>
          <p:nvPr/>
        </p:nvSpPr>
        <p:spPr bwMode="auto">
          <a:xfrm>
            <a:off x="669925" y="1882775"/>
            <a:ext cx="1651414" cy="923330"/>
          </a:xfrm>
          <a:prstGeom prst="rect">
            <a:avLst/>
          </a:prstGeom>
          <a:noFill/>
          <a:ln w="9525">
            <a:noFill/>
            <a:miter lim="800000"/>
            <a:headEnd/>
            <a:tailEnd/>
          </a:ln>
        </p:spPr>
        <p:txBody>
          <a:bodyPr wrap="none">
            <a:prstTxWarp prst="textNoShape">
              <a:avLst/>
            </a:prstTxWarp>
            <a:spAutoFit/>
          </a:bodyPr>
          <a:lstStyle/>
          <a:p>
            <a:r>
              <a:rPr lang="en-US" sz="3600"/>
              <a:t>Extend!</a:t>
            </a:r>
          </a:p>
          <a:p>
            <a:endParaRPr lang="en-US">
              <a:solidFill>
                <a:schemeClr val="accent4">
                  <a:lumMod val="20000"/>
                  <a:lumOff val="80000"/>
                </a:schemeClr>
              </a:solidFill>
            </a:endParaRPr>
          </a:p>
        </p:txBody>
      </p:sp>
      <p:sp>
        <p:nvSpPr>
          <p:cNvPr id="151559" name="Text Box 8"/>
          <p:cNvSpPr txBox="1">
            <a:spLocks noChangeArrowheads="1"/>
          </p:cNvSpPr>
          <p:nvPr/>
        </p:nvSpPr>
        <p:spPr bwMode="auto">
          <a:xfrm>
            <a:off x="669925" y="3948788"/>
            <a:ext cx="8016875" cy="2308324"/>
          </a:xfrm>
          <a:prstGeom prst="rect">
            <a:avLst/>
          </a:prstGeom>
          <a:noFill/>
          <a:ln w="9525">
            <a:noFill/>
            <a:miter lim="800000"/>
            <a:headEnd/>
            <a:tailEnd/>
          </a:ln>
        </p:spPr>
        <p:txBody>
          <a:bodyPr wrap="square">
            <a:prstTxWarp prst="textNoShape">
              <a:avLst/>
            </a:prstTxWarp>
            <a:spAutoFit/>
          </a:bodyPr>
          <a:lstStyle/>
          <a:p>
            <a:r>
              <a:rPr lang="en-US" sz="2400">
                <a:solidFill>
                  <a:schemeClr val="tx1">
                    <a:lumMod val="95000"/>
                  </a:schemeClr>
                </a:solidFill>
              </a:rPr>
              <a:t>Good readers attend more directly to character, setting, conflict, sequence of events, resolution, and theme in fiction and to text patterns such as description, chronology, cause and effect, comparison/contrast, and problem/solution in nonfiction. They use their awareness of these elements to make decisions about overall meaning. </a:t>
            </a:r>
          </a:p>
        </p:txBody>
      </p:sp>
      <p:sp>
        <p:nvSpPr>
          <p:cNvPr id="250889" name="Text Box 9"/>
          <p:cNvSpPr txBox="1">
            <a:spLocks noChangeArrowheads="1"/>
          </p:cNvSpPr>
          <p:nvPr/>
        </p:nvSpPr>
        <p:spPr bwMode="auto">
          <a:xfrm>
            <a:off x="669925" y="2682626"/>
            <a:ext cx="4803630" cy="1101708"/>
          </a:xfrm>
          <a:prstGeom prst="rect">
            <a:avLst/>
          </a:prstGeom>
          <a:noFill/>
          <a:ln w="9525">
            <a:solidFill>
              <a:schemeClr val="accent6"/>
            </a:solidFill>
            <a:miter lim="800000"/>
            <a:headEnd/>
            <a:tailEnd/>
          </a:ln>
        </p:spPr>
        <p:txBody>
          <a:bodyPr wrap="square">
            <a:prstTxWarp prst="textNoShape">
              <a:avLst/>
            </a:prstTxWarp>
            <a:spAutoFit/>
          </a:bodyPr>
          <a:lstStyle/>
          <a:p>
            <a:pPr algn="ctr">
              <a:defRPr/>
            </a:pPr>
            <a:r>
              <a:rPr lang="en-US" sz="3200">
                <a:ea typeface="ＭＳ Ｐゴシック" charset="-128"/>
                <a:cs typeface="ＭＳ Ｐゴシック" charset="-128"/>
              </a:rPr>
              <a:t>Retell or synthesize what </a:t>
            </a:r>
          </a:p>
          <a:p>
            <a:pPr algn="ctr">
              <a:defRPr/>
            </a:pPr>
            <a:r>
              <a:rPr lang="en-US" sz="3200">
                <a:ea typeface="ＭＳ Ｐゴシック" charset="-128"/>
                <a:cs typeface="ＭＳ Ｐゴシック" charset="-128"/>
              </a:rPr>
              <a:t>has been read. </a:t>
            </a:r>
          </a:p>
        </p:txBody>
      </p:sp>
      <p:pic>
        <p:nvPicPr>
          <p:cNvPr id="151561" name="Picture 9" descr="382781b0c8a05bd36fe7b110.L.jpg"/>
          <p:cNvPicPr>
            <a:picLocks noChangeAspect="1"/>
          </p:cNvPicPr>
          <p:nvPr/>
        </p:nvPicPr>
        <p:blipFill>
          <a:blip r:embed="rId3"/>
          <a:srcRect/>
          <a:stretch>
            <a:fillRect/>
          </a:stretch>
        </p:blipFill>
        <p:spPr bwMode="auto">
          <a:xfrm>
            <a:off x="6164263" y="390240"/>
            <a:ext cx="2522537" cy="332898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What are the key characteristics of each level?</a:t>
            </a:r>
          </a:p>
        </p:txBody>
      </p:sp>
      <p:sp>
        <p:nvSpPr>
          <p:cNvPr id="5" name="Content Placeholder 4"/>
          <p:cNvSpPr>
            <a:spLocks noGrp="1"/>
          </p:cNvSpPr>
          <p:nvPr>
            <p:ph idx="1"/>
          </p:nvPr>
        </p:nvSpPr>
        <p:spPr>
          <a:xfrm>
            <a:off x="3706981" y="2052639"/>
            <a:ext cx="5279424" cy="4486274"/>
          </a:xfrm>
        </p:spPr>
        <p:txBody>
          <a:bodyPr>
            <a:normAutofit fontScale="85000" lnSpcReduction="10000"/>
          </a:bodyPr>
          <a:lstStyle/>
          <a:p>
            <a:pPr marL="0" indent="0">
              <a:buNone/>
            </a:pPr>
            <a:r>
              <a:rPr lang="en-US" sz="2800"/>
              <a:t>The proficiency continuum consists of benchmarks that describe “what an individual can do with language at each level” (OPI Familiarization Manual, p.3). The following chart provides an overview of the key characteristics of each level of proficiency. The chart identifies differences by mode of communication: Interpretive (listening, reading, or viewing); Interpersonal (conversational exchanges either by speaking and listening, signing, or texting); or Presentational (speaking, writing, or via media). </a:t>
            </a:r>
          </a:p>
          <a:p>
            <a:endParaRPr lang="en-US" sz="280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a:t>
            </a:fld>
            <a:endParaRPr lang="en-US" dirty="0"/>
          </a:p>
        </p:txBody>
      </p:sp>
      <p:sp>
        <p:nvSpPr>
          <p:cNvPr id="6" name="TextBox 5"/>
          <p:cNvSpPr txBox="1"/>
          <p:nvPr/>
        </p:nvSpPr>
        <p:spPr>
          <a:xfrm>
            <a:off x="7486650" y="1167469"/>
            <a:ext cx="1353256" cy="523220"/>
          </a:xfrm>
          <a:prstGeom prst="rect">
            <a:avLst/>
          </a:prstGeom>
          <a:solidFill>
            <a:schemeClr val="accent1"/>
          </a:solidFill>
        </p:spPr>
        <p:txBody>
          <a:bodyPr wrap="none" rtlCol="0">
            <a:spAutoFit/>
          </a:bodyPr>
          <a:lstStyle/>
          <a:p>
            <a:r>
              <a:rPr lang="en-US" sz="2800"/>
              <a:t>Page 14</a:t>
            </a:r>
          </a:p>
        </p:txBody>
      </p:sp>
      <p:pic>
        <p:nvPicPr>
          <p:cNvPr id="7"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287" y="2202586"/>
            <a:ext cx="2984639" cy="3979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9184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2946" name="Group 2"/>
          <p:cNvGraphicFramePr>
            <a:graphicFrameLocks noGrp="1"/>
          </p:cNvGraphicFramePr>
          <p:nvPr>
            <p:extLst>
              <p:ext uri="{D42A27DB-BD31-4B8C-83A1-F6EECF244321}">
                <p14:modId xmlns:p14="http://schemas.microsoft.com/office/powerpoint/2010/main" val="494790597"/>
              </p:ext>
            </p:extLst>
          </p:nvPr>
        </p:nvGraphicFramePr>
        <p:xfrm>
          <a:off x="450076" y="1487720"/>
          <a:ext cx="8305800" cy="4978878"/>
        </p:xfrm>
        <a:graphic>
          <a:graphicData uri="http://schemas.openxmlformats.org/drawingml/2006/table">
            <a:tbl>
              <a:tblPr>
                <a:tableStyleId>{69CF1AB2-1976-4502-BF36-3FF5EA218861}</a:tableStyleId>
              </a:tblPr>
              <a:tblGrid>
                <a:gridCol w="1890713"/>
                <a:gridCol w="1957387"/>
                <a:gridCol w="1905000"/>
                <a:gridCol w="2552700"/>
              </a:tblGrid>
              <a:tr h="66782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Role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Audience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Format </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Topic</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r>
              <a:tr h="88741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parrot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coquís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letter</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Complaining about the noise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parrot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coquís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song </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Begging them to return</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coquís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parrots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note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Apologizing for keeping them awake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02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people of Puerto Rico</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coquís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poem</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Expressing how much you love their sounds and what they mean to you</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43659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bl>
          </a:graphicData>
        </a:graphic>
      </p:graphicFrame>
      <p:sp>
        <p:nvSpPr>
          <p:cNvPr id="11" name="Title 10"/>
          <p:cNvSpPr>
            <a:spLocks noGrp="1"/>
          </p:cNvSpPr>
          <p:nvPr>
            <p:ph type="title"/>
          </p:nvPr>
        </p:nvSpPr>
        <p:spPr/>
        <p:txBody>
          <a:bodyPr/>
          <a:lstStyle/>
          <a:p>
            <a:r>
              <a:rPr lang="en-US">
                <a:solidFill>
                  <a:schemeClr val="tx1">
                    <a:lumMod val="95000"/>
                  </a:schemeClr>
                </a:solidFill>
              </a:rPr>
              <a:t>R.A.F.T</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a:xfrm>
            <a:off x="628650" y="365127"/>
            <a:ext cx="7878041" cy="1061892"/>
          </a:xfrm>
          <a:solidFill>
            <a:schemeClr val="accent1"/>
          </a:solidFill>
        </p:spPr>
        <p:txBody>
          <a:bodyPr>
            <a:normAutofit/>
          </a:bodyPr>
          <a:lstStyle/>
          <a:p>
            <a:pPr algn="ctr"/>
            <a:r>
              <a:rPr lang="en-US" altLang="en-US" sz="4000" dirty="0" smtClean="0">
                <a:solidFill>
                  <a:schemeClr val="tx1"/>
                </a:solidFill>
              </a:rPr>
              <a:t>Processing — Teammates </a:t>
            </a:r>
            <a:r>
              <a:rPr lang="en-US" altLang="en-US" sz="4000" dirty="0">
                <a:solidFill>
                  <a:schemeClr val="tx1"/>
                </a:solidFill>
              </a:rPr>
              <a:t>Consult</a:t>
            </a:r>
          </a:p>
        </p:txBody>
      </p:sp>
      <p:sp>
        <p:nvSpPr>
          <p:cNvPr id="401412" name="Text Box 4"/>
          <p:cNvSpPr txBox="1">
            <a:spLocks noChangeArrowheads="1"/>
          </p:cNvSpPr>
          <p:nvPr/>
        </p:nvSpPr>
        <p:spPr bwMode="auto">
          <a:xfrm>
            <a:off x="4303873" y="1838375"/>
            <a:ext cx="4202818" cy="224676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altLang="en-US" sz="2800" dirty="0" smtClean="0">
                <a:solidFill>
                  <a:schemeClr val="tx1">
                    <a:lumMod val="95000"/>
                  </a:schemeClr>
                </a:solidFill>
              </a:rPr>
              <a:t>Talk with your colleagues about what you’ve heard. How might you use one of the strategies in your classroom? </a:t>
            </a:r>
            <a:endParaRPr lang="en-US" altLang="en-US" sz="2800" dirty="0">
              <a:solidFill>
                <a:schemeClr val="tx1">
                  <a:lumMod val="95000"/>
                </a:schemeClr>
              </a:solidFill>
            </a:endParaRPr>
          </a:p>
        </p:txBody>
      </p:sp>
      <p:sp>
        <p:nvSpPr>
          <p:cNvPr id="401413" name="Text Box 5"/>
          <p:cNvSpPr txBox="1">
            <a:spLocks noChangeArrowheads="1"/>
          </p:cNvSpPr>
          <p:nvPr/>
        </p:nvSpPr>
        <p:spPr bwMode="auto">
          <a:xfrm>
            <a:off x="1770309" y="5320695"/>
            <a:ext cx="5831981"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2400" dirty="0">
                <a:solidFill>
                  <a:schemeClr val="tx1">
                    <a:lumMod val="95000"/>
                  </a:schemeClr>
                </a:solidFill>
              </a:rPr>
              <a:t>Discuss with your group. Then, pick up a pen </a:t>
            </a:r>
          </a:p>
          <a:p>
            <a:pPr algn="ctr"/>
            <a:r>
              <a:rPr lang="en-US" altLang="en-US" sz="2400" dirty="0">
                <a:solidFill>
                  <a:schemeClr val="tx1">
                    <a:lumMod val="95000"/>
                  </a:schemeClr>
                </a:solidFill>
              </a:rPr>
              <a:t>and write an answer in your own words.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470" y="2073903"/>
            <a:ext cx="2997200" cy="271780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95851"/>
            <a:ext cx="7886700" cy="1325563"/>
          </a:xfrm>
        </p:spPr>
        <p:txBody>
          <a:bodyPr/>
          <a:lstStyle/>
          <a:p>
            <a:r>
              <a:rPr lang="en-US"/>
              <a:t>Word splash – wordle.net</a:t>
            </a:r>
          </a:p>
        </p:txBody>
      </p:sp>
      <p:sp>
        <p:nvSpPr>
          <p:cNvPr id="3" name="Footer Placeholder 2"/>
          <p:cNvSpPr>
            <a:spLocks noGrp="1"/>
          </p:cNvSpPr>
          <p:nvPr>
            <p:ph type="ftr" sz="quarter" idx="11"/>
          </p:nvPr>
        </p:nvSpPr>
        <p:spPr/>
        <p:txBody>
          <a:bodyPr/>
          <a:lstStyle/>
          <a:p>
            <a:r>
              <a:rPr lang="en-US"/>
              <a:t>Laura Terrill</a:t>
            </a:r>
          </a:p>
        </p:txBody>
      </p:sp>
      <p:pic>
        <p:nvPicPr>
          <p:cNvPr id="4" name="Picture 3" descr="Screen Shot 2014-07-28 at 8.02.06 PM.png"/>
          <p:cNvPicPr>
            <a:picLocks noChangeAspect="1"/>
          </p:cNvPicPr>
          <p:nvPr/>
        </p:nvPicPr>
        <p:blipFill>
          <a:blip r:embed="rId2"/>
          <a:stretch>
            <a:fillRect/>
          </a:stretch>
        </p:blipFill>
        <p:spPr>
          <a:xfrm>
            <a:off x="765697" y="1363727"/>
            <a:ext cx="7612606" cy="4992624"/>
          </a:xfrm>
          <a:prstGeom prst="rect">
            <a:avLst/>
          </a:prstGeom>
        </p:spPr>
      </p:pic>
      <p:sp>
        <p:nvSpPr>
          <p:cNvPr id="5" name="Slide Number Placeholder 4"/>
          <p:cNvSpPr>
            <a:spLocks noGrp="1"/>
          </p:cNvSpPr>
          <p:nvPr>
            <p:ph type="sldNum" sz="quarter" idx="12"/>
          </p:nvPr>
        </p:nvSpPr>
        <p:spPr/>
        <p:txBody>
          <a:bodyPr/>
          <a:lstStyle/>
          <a:p>
            <a:fld id="{D57F1E4F-1CFF-5643-939E-02111984F565}" type="slidenum">
              <a:rPr lang="en-US" smtClean="0"/>
              <a:t>42</a:t>
            </a:fld>
            <a:endParaRPr lang="en-US" dirty="0"/>
          </a:p>
        </p:txBody>
      </p:sp>
    </p:spTree>
    <p:extLst>
      <p:ext uri="{BB962C8B-B14F-4D97-AF65-F5344CB8AC3E}">
        <p14:creationId xmlns:p14="http://schemas.microsoft.com/office/powerpoint/2010/main" val="8376975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43</a:t>
            </a:fld>
            <a:endParaRPr lang="en-US" dirty="0"/>
          </a:p>
        </p:txBody>
      </p:sp>
      <p:pic>
        <p:nvPicPr>
          <p:cNvPr id="5" name="Picture 4" descr="Leon"/>
          <p:cNvPicPr>
            <a:picLocks noChangeAspect="1" noChangeArrowheads="1"/>
          </p:cNvPicPr>
          <p:nvPr/>
        </p:nvPicPr>
        <p:blipFill>
          <a:blip r:embed="rId2"/>
          <a:srcRect/>
          <a:stretch>
            <a:fillRect/>
          </a:stretch>
        </p:blipFill>
        <p:spPr bwMode="auto">
          <a:xfrm>
            <a:off x="228600" y="1733550"/>
            <a:ext cx="2651125" cy="3389313"/>
          </a:xfrm>
          <a:prstGeom prst="rect">
            <a:avLst/>
          </a:prstGeom>
          <a:noFill/>
          <a:ln w="9525">
            <a:noFill/>
            <a:miter lim="800000"/>
            <a:headEnd/>
            <a:tailEnd/>
          </a:ln>
        </p:spPr>
      </p:pic>
      <p:sp>
        <p:nvSpPr>
          <p:cNvPr id="6" name="Text Box 2"/>
          <p:cNvSpPr txBox="1">
            <a:spLocks noChangeArrowheads="1"/>
          </p:cNvSpPr>
          <p:nvPr/>
        </p:nvSpPr>
        <p:spPr bwMode="auto">
          <a:xfrm>
            <a:off x="2962850" y="178130"/>
            <a:ext cx="5931807" cy="6370975"/>
          </a:xfrm>
          <a:prstGeom prst="rect">
            <a:avLst/>
          </a:prstGeom>
          <a:noFill/>
          <a:ln w="9525">
            <a:noFill/>
            <a:miter lim="800000"/>
            <a:headEnd/>
            <a:tailEnd/>
          </a:ln>
        </p:spPr>
        <p:txBody>
          <a:bodyPr wrap="square">
            <a:prstTxWarp prst="textNoShape">
              <a:avLst/>
            </a:prstTxWarp>
            <a:spAutoFit/>
          </a:bodyPr>
          <a:lstStyle/>
          <a:p>
            <a:r>
              <a:rPr lang="en-US" sz="2400" dirty="0">
                <a:solidFill>
                  <a:schemeClr val="tx1">
                    <a:lumMod val="95000"/>
                  </a:schemeClr>
                </a:solidFill>
              </a:rPr>
              <a:t>Juan Ponce de Le</a:t>
            </a:r>
            <a:r>
              <a:rPr lang="en-US" altLang="ja-JP" sz="2400" dirty="0">
                <a:solidFill>
                  <a:schemeClr val="tx1">
                    <a:lumMod val="95000"/>
                  </a:schemeClr>
                </a:solidFill>
              </a:rPr>
              <a:t>ó</a:t>
            </a:r>
            <a:r>
              <a:rPr lang="en-US" sz="2400" dirty="0">
                <a:solidFill>
                  <a:schemeClr val="tx1">
                    <a:lumMod val="95000"/>
                  </a:schemeClr>
                </a:solidFill>
              </a:rPr>
              <a:t>n, the explorer, was born in Valencia, Spain, in 1460. As a teenager he joined Spanish forces that defeated the Moors. In 1493 he accompanied </a:t>
            </a:r>
            <a:r>
              <a:rPr lang="en-US" sz="2400" dirty="0" err="1">
                <a:solidFill>
                  <a:schemeClr val="tx1">
                    <a:lumMod val="95000"/>
                  </a:schemeClr>
                </a:solidFill>
              </a:rPr>
              <a:t>Crist</a:t>
            </a:r>
            <a:r>
              <a:rPr lang="en-US" altLang="ja-JP" sz="2400" dirty="0" err="1">
                <a:solidFill>
                  <a:schemeClr val="tx1">
                    <a:lumMod val="95000"/>
                  </a:schemeClr>
                </a:solidFill>
              </a:rPr>
              <a:t>ó</a:t>
            </a:r>
            <a:r>
              <a:rPr lang="en-US" sz="2400" dirty="0" err="1">
                <a:solidFill>
                  <a:schemeClr val="tx1">
                    <a:lumMod val="95000"/>
                  </a:schemeClr>
                </a:solidFill>
              </a:rPr>
              <a:t>foro</a:t>
            </a:r>
            <a:r>
              <a:rPr lang="en-US" sz="2400" dirty="0">
                <a:solidFill>
                  <a:schemeClr val="tx1">
                    <a:lumMod val="95000"/>
                  </a:schemeClr>
                </a:solidFill>
              </a:rPr>
              <a:t> Colombo in his second voyage to America. Later Ponce de Le</a:t>
            </a:r>
            <a:r>
              <a:rPr lang="en-US" altLang="ja-JP" sz="2400" dirty="0">
                <a:solidFill>
                  <a:schemeClr val="tx1">
                    <a:lumMod val="95000"/>
                  </a:schemeClr>
                </a:solidFill>
              </a:rPr>
              <a:t>ón</a:t>
            </a:r>
            <a:r>
              <a:rPr lang="en-US" sz="2400" dirty="0">
                <a:solidFill>
                  <a:schemeClr val="tx1">
                    <a:lumMod val="95000"/>
                  </a:schemeClr>
                </a:solidFill>
              </a:rPr>
              <a:t> was granted a commission to explore </a:t>
            </a:r>
            <a:r>
              <a:rPr lang="en-US" sz="2400" dirty="0" err="1">
                <a:solidFill>
                  <a:schemeClr val="tx1">
                    <a:lumMod val="95000"/>
                  </a:schemeClr>
                </a:solidFill>
              </a:rPr>
              <a:t>Borinquen</a:t>
            </a:r>
            <a:r>
              <a:rPr lang="en-US" sz="2400" dirty="0">
                <a:solidFill>
                  <a:schemeClr val="tx1">
                    <a:lumMod val="95000"/>
                  </a:schemeClr>
                </a:solidFill>
              </a:rPr>
              <a:t>. He then set out to colonize the island of San Juan Bautista and build the first settlement called </a:t>
            </a:r>
            <a:r>
              <a:rPr lang="en-US" sz="2400" dirty="0" err="1">
                <a:solidFill>
                  <a:schemeClr val="tx1">
                    <a:lumMod val="95000"/>
                  </a:schemeClr>
                </a:solidFill>
              </a:rPr>
              <a:t>Caparra</a:t>
            </a:r>
            <a:r>
              <a:rPr lang="en-US" sz="2400" dirty="0">
                <a:solidFill>
                  <a:schemeClr val="tx1">
                    <a:lumMod val="95000"/>
                  </a:schemeClr>
                </a:solidFill>
              </a:rPr>
              <a:t>. He served as first governor from 1509-12. During his term as governor the island's name was changed from San Juan Bautista to Puerto Rico. Ponce de Le</a:t>
            </a:r>
            <a:r>
              <a:rPr lang="en-US" altLang="ja-JP" sz="2400" dirty="0">
                <a:solidFill>
                  <a:schemeClr val="tx1">
                    <a:lumMod val="95000"/>
                  </a:schemeClr>
                </a:solidFill>
              </a:rPr>
              <a:t>ó</a:t>
            </a:r>
            <a:r>
              <a:rPr lang="en-US" sz="2400" dirty="0">
                <a:solidFill>
                  <a:schemeClr val="tx1">
                    <a:lumMod val="95000"/>
                  </a:schemeClr>
                </a:solidFill>
              </a:rPr>
              <a:t>n went on to achieve other accomplishments. His tomb is found at the San Juan Cathedral in Old San Juan. His family estate is the Casa Blanca, another popular tourist site.</a:t>
            </a:r>
          </a:p>
        </p:txBody>
      </p:sp>
      <p:sp>
        <p:nvSpPr>
          <p:cNvPr id="7" name="Text Box 3"/>
          <p:cNvSpPr txBox="1">
            <a:spLocks noChangeArrowheads="1"/>
          </p:cNvSpPr>
          <p:nvPr/>
        </p:nvSpPr>
        <p:spPr bwMode="auto">
          <a:xfrm>
            <a:off x="5362575" y="6542088"/>
            <a:ext cx="3464025" cy="307777"/>
          </a:xfrm>
          <a:prstGeom prst="rect">
            <a:avLst/>
          </a:prstGeom>
          <a:noFill/>
          <a:ln w="9525">
            <a:noFill/>
            <a:miter lim="800000"/>
            <a:headEnd/>
            <a:tailEnd/>
          </a:ln>
        </p:spPr>
        <p:txBody>
          <a:bodyPr wrap="none">
            <a:prstTxWarp prst="textNoShape">
              <a:avLst/>
            </a:prstTxWarp>
            <a:spAutoFit/>
          </a:bodyPr>
          <a:lstStyle/>
          <a:p>
            <a:r>
              <a:rPr lang="en-US" sz="1400">
                <a:solidFill>
                  <a:schemeClr val="accent4">
                    <a:lumMod val="20000"/>
                    <a:lumOff val="80000"/>
                  </a:schemeClr>
                </a:solidFill>
              </a:rPr>
              <a:t>http://</a:t>
            </a:r>
            <a:r>
              <a:rPr lang="en-US" sz="1400" dirty="0" err="1">
                <a:solidFill>
                  <a:schemeClr val="accent4">
                    <a:lumMod val="20000"/>
                    <a:lumOff val="80000"/>
                  </a:schemeClr>
                </a:solidFill>
              </a:rPr>
              <a:t>www.elboricua.com</a:t>
            </a:r>
            <a:r>
              <a:rPr lang="en-US" sz="1400" dirty="0">
                <a:solidFill>
                  <a:schemeClr val="accent4">
                    <a:lumMod val="20000"/>
                    <a:lumOff val="80000"/>
                  </a:schemeClr>
                </a:solidFill>
              </a:rPr>
              <a:t>/</a:t>
            </a:r>
            <a:r>
              <a:rPr lang="en-US" sz="1400" dirty="0" err="1">
                <a:solidFill>
                  <a:schemeClr val="accent4">
                    <a:lumMod val="20000"/>
                    <a:lumOff val="80000"/>
                  </a:schemeClr>
                </a:solidFill>
              </a:rPr>
              <a:t>BoricuaKids.html</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9917187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849712" y="2637852"/>
            <a:ext cx="1044068"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Read</a:t>
            </a:r>
          </a:p>
        </p:txBody>
      </p:sp>
      <p:sp>
        <p:nvSpPr>
          <p:cNvPr id="139267" name="Text Box 3"/>
          <p:cNvSpPr txBox="1">
            <a:spLocks noChangeArrowheads="1"/>
          </p:cNvSpPr>
          <p:nvPr/>
        </p:nvSpPr>
        <p:spPr bwMode="auto">
          <a:xfrm>
            <a:off x="2849712" y="4902421"/>
            <a:ext cx="117692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Cover</a:t>
            </a:r>
          </a:p>
        </p:txBody>
      </p:sp>
      <p:sp>
        <p:nvSpPr>
          <p:cNvPr id="139268" name="Text Box 4"/>
          <p:cNvSpPr txBox="1">
            <a:spLocks noChangeArrowheads="1"/>
          </p:cNvSpPr>
          <p:nvPr/>
        </p:nvSpPr>
        <p:spPr bwMode="auto">
          <a:xfrm>
            <a:off x="6462713" y="2637852"/>
            <a:ext cx="2068387"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Remember</a:t>
            </a:r>
          </a:p>
        </p:txBody>
      </p:sp>
      <p:sp>
        <p:nvSpPr>
          <p:cNvPr id="139269" name="Text Box 5"/>
          <p:cNvSpPr txBox="1">
            <a:spLocks noChangeArrowheads="1"/>
          </p:cNvSpPr>
          <p:nvPr/>
        </p:nvSpPr>
        <p:spPr bwMode="auto">
          <a:xfrm>
            <a:off x="6462713" y="4902421"/>
            <a:ext cx="115948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Retell</a:t>
            </a:r>
          </a:p>
        </p:txBody>
      </p:sp>
      <p:pic>
        <p:nvPicPr>
          <p:cNvPr id="139270" name="Picture 6" descr="lightbulb"/>
          <p:cNvPicPr>
            <a:picLocks noChangeAspect="1" noChangeArrowheads="1"/>
          </p:cNvPicPr>
          <p:nvPr/>
        </p:nvPicPr>
        <p:blipFill>
          <a:blip r:embed="rId3"/>
          <a:srcRect/>
          <a:stretch>
            <a:fillRect/>
          </a:stretch>
        </p:blipFill>
        <p:spPr bwMode="auto">
          <a:xfrm>
            <a:off x="5005388" y="2331752"/>
            <a:ext cx="1312862" cy="1196975"/>
          </a:xfrm>
          <a:prstGeom prst="rect">
            <a:avLst/>
          </a:prstGeom>
          <a:noFill/>
          <a:ln w="9525">
            <a:noFill/>
            <a:miter lim="800000"/>
            <a:headEnd/>
            <a:tailEnd/>
          </a:ln>
        </p:spPr>
      </p:pic>
      <p:pic>
        <p:nvPicPr>
          <p:cNvPr id="139271" name="Picture 7" descr="pair reading"/>
          <p:cNvPicPr>
            <a:picLocks noChangeAspect="1" noChangeArrowheads="1"/>
          </p:cNvPicPr>
          <p:nvPr/>
        </p:nvPicPr>
        <p:blipFill>
          <a:blip r:embed="rId4"/>
          <a:srcRect/>
          <a:stretch>
            <a:fillRect/>
          </a:stretch>
        </p:blipFill>
        <p:spPr bwMode="auto">
          <a:xfrm>
            <a:off x="995512" y="2312702"/>
            <a:ext cx="1800225" cy="1235075"/>
          </a:xfrm>
          <a:prstGeom prst="rect">
            <a:avLst/>
          </a:prstGeom>
          <a:noFill/>
          <a:ln w="9525">
            <a:noFill/>
            <a:miter lim="800000"/>
            <a:headEnd/>
            <a:tailEnd/>
          </a:ln>
        </p:spPr>
      </p:pic>
      <p:pic>
        <p:nvPicPr>
          <p:cNvPr id="139272" name="Picture 8" descr="hands-up-color"/>
          <p:cNvPicPr>
            <a:picLocks noChangeAspect="1" noChangeArrowheads="1"/>
          </p:cNvPicPr>
          <p:nvPr/>
        </p:nvPicPr>
        <p:blipFill>
          <a:blip r:embed="rId5"/>
          <a:srcRect/>
          <a:stretch>
            <a:fillRect/>
          </a:stretch>
        </p:blipFill>
        <p:spPr bwMode="auto">
          <a:xfrm>
            <a:off x="5095875" y="4577271"/>
            <a:ext cx="1131888" cy="1235075"/>
          </a:xfrm>
          <a:prstGeom prst="rect">
            <a:avLst/>
          </a:prstGeom>
          <a:noFill/>
          <a:ln w="9525">
            <a:noFill/>
            <a:miter lim="800000"/>
            <a:headEnd/>
            <a:tailEnd/>
          </a:ln>
        </p:spPr>
      </p:pic>
      <p:pic>
        <p:nvPicPr>
          <p:cNvPr id="139273" name="Picture 9" descr="reading_lap"/>
          <p:cNvPicPr>
            <a:picLocks noChangeAspect="1" noChangeArrowheads="1"/>
          </p:cNvPicPr>
          <p:nvPr/>
        </p:nvPicPr>
        <p:blipFill>
          <a:blip r:embed="rId6"/>
          <a:srcRect/>
          <a:stretch>
            <a:fillRect/>
          </a:stretch>
        </p:blipFill>
        <p:spPr bwMode="auto">
          <a:xfrm>
            <a:off x="1305075" y="4485989"/>
            <a:ext cx="1181100" cy="1417638"/>
          </a:xfrm>
          <a:prstGeom prst="rect">
            <a:avLst/>
          </a:prstGeom>
          <a:noFill/>
          <a:ln w="9525">
            <a:noFill/>
            <a:miter lim="800000"/>
            <a:headEnd/>
            <a:tailEnd/>
          </a:ln>
        </p:spPr>
      </p:pic>
      <p:sp>
        <p:nvSpPr>
          <p:cNvPr id="139274" name="TextBox 12"/>
          <p:cNvSpPr txBox="1">
            <a:spLocks noChangeArrowheads="1"/>
          </p:cNvSpPr>
          <p:nvPr/>
        </p:nvSpPr>
        <p:spPr bwMode="auto">
          <a:xfrm>
            <a:off x="604987" y="2699407"/>
            <a:ext cx="322524"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1</a:t>
            </a:r>
          </a:p>
        </p:txBody>
      </p:sp>
      <p:sp>
        <p:nvSpPr>
          <p:cNvPr id="139275" name="TextBox 13"/>
          <p:cNvSpPr txBox="1">
            <a:spLocks noChangeArrowheads="1"/>
          </p:cNvSpPr>
          <p:nvPr/>
        </p:nvSpPr>
        <p:spPr bwMode="auto">
          <a:xfrm>
            <a:off x="604987"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2</a:t>
            </a:r>
          </a:p>
        </p:txBody>
      </p:sp>
      <p:sp>
        <p:nvSpPr>
          <p:cNvPr id="139276" name="TextBox 14"/>
          <p:cNvSpPr txBox="1">
            <a:spLocks noChangeArrowheads="1"/>
          </p:cNvSpPr>
          <p:nvPr/>
        </p:nvSpPr>
        <p:spPr bwMode="auto">
          <a:xfrm>
            <a:off x="4572000" y="2699407"/>
            <a:ext cx="324128"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3</a:t>
            </a:r>
          </a:p>
        </p:txBody>
      </p:sp>
      <p:sp>
        <p:nvSpPr>
          <p:cNvPr id="139277" name="TextBox 15"/>
          <p:cNvSpPr txBox="1">
            <a:spLocks noChangeArrowheads="1"/>
          </p:cNvSpPr>
          <p:nvPr/>
        </p:nvSpPr>
        <p:spPr bwMode="auto">
          <a:xfrm>
            <a:off x="4572000"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4</a:t>
            </a:r>
          </a:p>
        </p:txBody>
      </p:sp>
      <p:sp>
        <p:nvSpPr>
          <p:cNvPr id="2" name="Title 1"/>
          <p:cNvSpPr>
            <a:spLocks noGrp="1"/>
          </p:cNvSpPr>
          <p:nvPr>
            <p:ph type="title"/>
          </p:nvPr>
        </p:nvSpPr>
        <p:spPr/>
        <p:txBody>
          <a:bodyPr/>
          <a:lstStyle/>
          <a:p>
            <a:r>
              <a:rPr lang="en-US">
                <a:solidFill>
                  <a:schemeClr val="accent4">
                    <a:lumMod val="20000"/>
                    <a:lumOff val="80000"/>
                  </a:schemeClr>
                </a:solidFill>
              </a:rPr>
              <a:t>Read-Cover-Remember-Retell</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9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9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9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7" grpId="0"/>
      <p:bldP spid="139268" grpId="0"/>
      <p:bldP spid="1392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ltLang="en-US">
                <a:solidFill>
                  <a:schemeClr val="accent4">
                    <a:lumMod val="20000"/>
                    <a:lumOff val="80000"/>
                  </a:schemeClr>
                </a:solidFill>
              </a:rPr>
              <a:t>Retelling</a:t>
            </a:r>
          </a:p>
        </p:txBody>
      </p:sp>
      <p:sp>
        <p:nvSpPr>
          <p:cNvPr id="335875" name="Text Box 3"/>
          <p:cNvSpPr txBox="1">
            <a:spLocks noChangeArrowheads="1"/>
          </p:cNvSpPr>
          <p:nvPr/>
        </p:nvSpPr>
        <p:spPr bwMode="auto">
          <a:xfrm>
            <a:off x="704126" y="2250497"/>
            <a:ext cx="7735747" cy="3539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defRPr sz="2400">
                <a:solidFill>
                  <a:schemeClr val="tx1"/>
                </a:solidFill>
                <a:latin typeface="Arial" charset="0"/>
                <a:ea typeface="ＭＳ Ｐゴシック" charset="-128"/>
              </a:defRPr>
            </a:lvl1pPr>
            <a:lvl2pPr marL="914400" indent="-457200">
              <a:defRPr sz="2400">
                <a:solidFill>
                  <a:schemeClr val="tx1"/>
                </a:solidFill>
                <a:latin typeface="Arial" charset="0"/>
                <a:ea typeface="ＭＳ Ｐゴシック" charset="-128"/>
              </a:defRPr>
            </a:lvl2pPr>
            <a:lvl3pPr marL="1371600" indent="-457200">
              <a:defRPr sz="2400">
                <a:solidFill>
                  <a:schemeClr val="tx1"/>
                </a:solidFill>
                <a:latin typeface="Arial" charset="0"/>
                <a:ea typeface="ＭＳ Ｐゴシック" charset="-128"/>
              </a:defRPr>
            </a:lvl3pPr>
            <a:lvl4pPr marL="1828800" indent="-457200">
              <a:defRPr sz="2400">
                <a:solidFill>
                  <a:schemeClr val="tx1"/>
                </a:solidFill>
                <a:latin typeface="Arial" charset="0"/>
                <a:ea typeface="ＭＳ Ｐゴシック" charset="-128"/>
              </a:defRPr>
            </a:lvl4pPr>
            <a:lvl5pPr marL="2286000" indent="-457200">
              <a:defRPr sz="2400">
                <a:solidFill>
                  <a:schemeClr val="tx1"/>
                </a:solidFill>
                <a:latin typeface="Arial" charset="0"/>
                <a:ea typeface="ＭＳ Ｐゴシック" charset="-128"/>
              </a:defRPr>
            </a:lvl5pPr>
            <a:lvl6pPr marL="2743200" indent="-457200" eaLnBrk="0" fontAlgn="base" hangingPunct="0">
              <a:spcBef>
                <a:spcPct val="0"/>
              </a:spcBef>
              <a:spcAft>
                <a:spcPct val="0"/>
              </a:spcAft>
              <a:defRPr sz="2400">
                <a:solidFill>
                  <a:schemeClr val="tx1"/>
                </a:solidFill>
                <a:latin typeface="Arial" charset="0"/>
                <a:ea typeface="ＭＳ Ｐゴシック" charset="-128"/>
              </a:defRPr>
            </a:lvl6pPr>
            <a:lvl7pPr marL="3200400" indent="-457200" eaLnBrk="0" fontAlgn="base" hangingPunct="0">
              <a:spcBef>
                <a:spcPct val="0"/>
              </a:spcBef>
              <a:spcAft>
                <a:spcPct val="0"/>
              </a:spcAft>
              <a:defRPr sz="2400">
                <a:solidFill>
                  <a:schemeClr val="tx1"/>
                </a:solidFill>
                <a:latin typeface="Arial" charset="0"/>
                <a:ea typeface="ＭＳ Ｐゴシック" charset="-128"/>
              </a:defRPr>
            </a:lvl7pPr>
            <a:lvl8pPr marL="3657600" indent="-457200" eaLnBrk="0" fontAlgn="base" hangingPunct="0">
              <a:spcBef>
                <a:spcPct val="0"/>
              </a:spcBef>
              <a:spcAft>
                <a:spcPct val="0"/>
              </a:spcAft>
              <a:defRPr sz="2400">
                <a:solidFill>
                  <a:schemeClr val="tx1"/>
                </a:solidFill>
                <a:latin typeface="Arial" charset="0"/>
                <a:ea typeface="ＭＳ Ｐゴシック" charset="-128"/>
              </a:defRPr>
            </a:lvl8pPr>
            <a:lvl9pPr marL="4114800" indent="-457200" eaLnBrk="0" fontAlgn="base" hangingPunct="0">
              <a:spcBef>
                <a:spcPct val="0"/>
              </a:spcBef>
              <a:spcAft>
                <a:spcPct val="0"/>
              </a:spcAft>
              <a:defRPr sz="2400">
                <a:solidFill>
                  <a:schemeClr val="tx1"/>
                </a:solidFill>
                <a:latin typeface="Arial" charset="0"/>
                <a:ea typeface="ＭＳ Ｐゴシック" charset="-128"/>
              </a:defRPr>
            </a:lvl9pPr>
          </a:lstStyle>
          <a:p>
            <a:pPr>
              <a:buFont typeface="+mj-lt"/>
              <a:buAutoNum type="arabicPeriod"/>
            </a:pPr>
            <a:r>
              <a:rPr lang="en-US" altLang="en-US" sz="2800" dirty="0">
                <a:solidFill>
                  <a:schemeClr val="tx1">
                    <a:lumMod val="95000"/>
                  </a:schemeClr>
                </a:solidFill>
                <a:latin typeface="+mn-lt"/>
              </a:rPr>
              <a:t>Teacher reads a passage aloud</a:t>
            </a:r>
            <a:r>
              <a:rPr lang="en-US" altLang="en-US" sz="2800" dirty="0" smtClean="0">
                <a:solidFill>
                  <a:schemeClr val="tx1">
                    <a:lumMod val="95000"/>
                  </a:schemeClr>
                </a:solidFill>
                <a:latin typeface="+mn-lt"/>
              </a:rPr>
              <a:t>.</a:t>
            </a:r>
            <a:endParaRPr lang="en-US" altLang="en-US" sz="2800" dirty="0">
              <a:solidFill>
                <a:schemeClr val="tx1">
                  <a:lumMod val="95000"/>
                </a:schemeClr>
              </a:solidFill>
              <a:latin typeface="+mn-lt"/>
            </a:endParaRPr>
          </a:p>
          <a:p>
            <a:pPr>
              <a:buFont typeface="+mj-lt"/>
              <a:buAutoNum type="arabicPeriod"/>
            </a:pPr>
            <a:r>
              <a:rPr lang="en-US" altLang="en-US" sz="2800" dirty="0">
                <a:solidFill>
                  <a:schemeClr val="tx1">
                    <a:lumMod val="95000"/>
                  </a:schemeClr>
                </a:solidFill>
                <a:latin typeface="+mn-lt"/>
              </a:rPr>
              <a:t>Each student reads the same passage on their own, </a:t>
            </a:r>
            <a:r>
              <a:rPr lang="en-US" altLang="en-US" sz="2800" dirty="0" smtClean="0">
                <a:solidFill>
                  <a:schemeClr val="tx1">
                    <a:lumMod val="95000"/>
                  </a:schemeClr>
                </a:solidFill>
                <a:latin typeface="+mn-lt"/>
              </a:rPr>
              <a:t>continuing </a:t>
            </a:r>
            <a:r>
              <a:rPr lang="en-US" altLang="en-US" sz="2800" dirty="0">
                <a:solidFill>
                  <a:schemeClr val="tx1">
                    <a:lumMod val="95000"/>
                  </a:schemeClr>
                </a:solidFill>
                <a:latin typeface="+mn-lt"/>
              </a:rPr>
              <a:t>to read and reread the passage until he </a:t>
            </a:r>
            <a:r>
              <a:rPr lang="en-US" altLang="en-US" sz="2800" dirty="0" smtClean="0">
                <a:solidFill>
                  <a:schemeClr val="tx1">
                    <a:lumMod val="95000"/>
                  </a:schemeClr>
                </a:solidFill>
                <a:latin typeface="+mn-lt"/>
              </a:rPr>
              <a:t>is </a:t>
            </a:r>
            <a:r>
              <a:rPr lang="en-US" altLang="en-US" sz="2800" dirty="0">
                <a:solidFill>
                  <a:schemeClr val="tx1">
                    <a:lumMod val="95000"/>
                  </a:schemeClr>
                </a:solidFill>
                <a:latin typeface="+mn-lt"/>
              </a:rPr>
              <a:t>able to write a retelling in his own words. </a:t>
            </a:r>
          </a:p>
          <a:p>
            <a:pPr>
              <a:buFont typeface="+mj-lt"/>
              <a:buAutoNum type="arabicPeriod"/>
            </a:pPr>
            <a:r>
              <a:rPr lang="en-US" altLang="en-US" sz="2800" dirty="0">
                <a:solidFill>
                  <a:schemeClr val="tx1">
                    <a:lumMod val="95000"/>
                  </a:schemeClr>
                </a:solidFill>
                <a:latin typeface="+mn-lt"/>
              </a:rPr>
              <a:t>Student writes a retelling</a:t>
            </a:r>
            <a:r>
              <a:rPr lang="en-US" altLang="en-US" sz="2800" dirty="0" smtClean="0">
                <a:solidFill>
                  <a:schemeClr val="tx1">
                    <a:lumMod val="95000"/>
                  </a:schemeClr>
                </a:solidFill>
                <a:latin typeface="+mn-lt"/>
              </a:rPr>
              <a:t>.</a:t>
            </a:r>
            <a:endParaRPr lang="en-US" altLang="en-US" sz="2800" dirty="0">
              <a:solidFill>
                <a:schemeClr val="tx1">
                  <a:lumMod val="95000"/>
                </a:schemeClr>
              </a:solidFill>
              <a:latin typeface="+mn-lt"/>
            </a:endParaRPr>
          </a:p>
          <a:p>
            <a:pPr>
              <a:buFont typeface="+mj-lt"/>
              <a:buAutoNum type="arabicPeriod"/>
            </a:pPr>
            <a:r>
              <a:rPr lang="en-US" altLang="en-US" sz="2800" dirty="0" smtClean="0">
                <a:solidFill>
                  <a:schemeClr val="tx1">
                    <a:lumMod val="95000"/>
                  </a:schemeClr>
                </a:solidFill>
                <a:latin typeface="+mn-lt"/>
              </a:rPr>
              <a:t>Students </a:t>
            </a:r>
            <a:r>
              <a:rPr lang="en-US" altLang="en-US" sz="2800" dirty="0">
                <a:solidFill>
                  <a:schemeClr val="tx1">
                    <a:lumMod val="95000"/>
                  </a:schemeClr>
                </a:solidFill>
                <a:latin typeface="+mn-lt"/>
              </a:rPr>
              <a:t>share their retellings, noting the differences.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28650" y="365126"/>
            <a:ext cx="7794914" cy="815021"/>
          </a:xfrm>
          <a:solidFill>
            <a:schemeClr val="accent1"/>
          </a:solidFill>
        </p:spPr>
        <p:txBody>
          <a:bodyPr/>
          <a:lstStyle/>
          <a:p>
            <a:pPr algn="ctr" eaLnBrk="1" hangingPunct="1"/>
            <a:r>
              <a:rPr lang="en-US">
                <a:solidFill>
                  <a:schemeClr val="tx1"/>
                </a:solidFill>
              </a:rPr>
              <a:t>Magnet Summaries</a:t>
            </a:r>
          </a:p>
        </p:txBody>
      </p:sp>
      <p:sp>
        <p:nvSpPr>
          <p:cNvPr id="216067" name="Text Box 3"/>
          <p:cNvSpPr txBox="1">
            <a:spLocks noChangeArrowheads="1"/>
          </p:cNvSpPr>
          <p:nvPr/>
        </p:nvSpPr>
        <p:spPr bwMode="auto">
          <a:xfrm>
            <a:off x="411162" y="1562159"/>
            <a:ext cx="8321675" cy="830997"/>
          </a:xfrm>
          <a:prstGeom prst="rect">
            <a:avLst/>
          </a:prstGeom>
          <a:noFill/>
          <a:ln w="9525">
            <a:solidFill>
              <a:schemeClr val="accent6"/>
            </a:solidFill>
            <a:miter lim="800000"/>
            <a:headEnd/>
            <a:tailEnd/>
          </a:ln>
        </p:spPr>
        <p:txBody>
          <a:bodyPr>
            <a:prstTxWarp prst="textNoShape">
              <a:avLst/>
            </a:prstTxWarp>
            <a:spAutoFit/>
          </a:bodyPr>
          <a:lstStyle/>
          <a:p>
            <a:r>
              <a:rPr lang="en-US" sz="2400"/>
              <a:t>Students use this strategy to identify key words. Then, they</a:t>
            </a:r>
          </a:p>
          <a:p>
            <a:r>
              <a:rPr lang="en-US" sz="2400"/>
              <a:t>use those key words to write a summary. </a:t>
            </a:r>
          </a:p>
        </p:txBody>
      </p:sp>
      <p:sp>
        <p:nvSpPr>
          <p:cNvPr id="994308" name="Text Box 4"/>
          <p:cNvSpPr txBox="1">
            <a:spLocks noChangeArrowheads="1"/>
          </p:cNvSpPr>
          <p:nvPr/>
        </p:nvSpPr>
        <p:spPr bwMode="auto">
          <a:xfrm>
            <a:off x="4800600" y="2819400"/>
            <a:ext cx="3962400" cy="3046988"/>
          </a:xfrm>
          <a:prstGeom prst="rect">
            <a:avLst/>
          </a:prstGeom>
          <a:solidFill>
            <a:schemeClr val="accent1"/>
          </a:solidFill>
          <a:ln>
            <a:headEnd/>
            <a:tailEnd/>
          </a:ln>
        </p:spPr>
        <p:style>
          <a:lnRef idx="1">
            <a:schemeClr val="accent2"/>
          </a:lnRef>
          <a:fillRef idx="2">
            <a:schemeClr val="accent2"/>
          </a:fillRef>
          <a:effectRef idx="1">
            <a:schemeClr val="accent2"/>
          </a:effectRef>
          <a:fontRef idx="minor">
            <a:schemeClr val="dk1"/>
          </a:fontRef>
        </p:style>
        <p:txBody>
          <a:bodyPr>
            <a:prstTxWarp prst="textNoShape">
              <a:avLst/>
            </a:prstTxWarp>
            <a:spAutoFit/>
          </a:bodyPr>
          <a:lstStyle/>
          <a:p>
            <a:r>
              <a:rPr lang="en-US" sz="2400">
                <a:solidFill>
                  <a:schemeClr val="tx1"/>
                </a:solidFill>
              </a:rPr>
              <a:t>Juan Ponce de Leon was a soldier and an explorer. He fought for Spain, then traveled to the new world with Columbus. There, he became governor of Puerto Rico. Today you can visit his tomb and his former home. </a:t>
            </a:r>
          </a:p>
        </p:txBody>
      </p:sp>
      <p:sp>
        <p:nvSpPr>
          <p:cNvPr id="216069" name="Rectangle 5"/>
          <p:cNvSpPr>
            <a:spLocks noChangeArrowheads="1"/>
          </p:cNvSpPr>
          <p:nvPr/>
        </p:nvSpPr>
        <p:spPr bwMode="auto">
          <a:xfrm>
            <a:off x="5592763" y="61071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216070" name="Text Box 6"/>
          <p:cNvSpPr txBox="1">
            <a:spLocks noChangeArrowheads="1"/>
          </p:cNvSpPr>
          <p:nvPr/>
        </p:nvSpPr>
        <p:spPr bwMode="auto">
          <a:xfrm>
            <a:off x="7239000" y="6248400"/>
            <a:ext cx="1295996" cy="369332"/>
          </a:xfrm>
          <a:prstGeom prst="rect">
            <a:avLst/>
          </a:prstGeom>
          <a:noFill/>
          <a:ln w="9525">
            <a:noFill/>
            <a:miter lim="800000"/>
            <a:headEnd/>
            <a:tailEnd/>
          </a:ln>
        </p:spPr>
        <p:txBody>
          <a:bodyPr wrap="none">
            <a:prstTxWarp prst="textNoShape">
              <a:avLst/>
            </a:prstTxWarp>
            <a:spAutoFit/>
          </a:bodyPr>
          <a:lstStyle/>
          <a:p>
            <a:r>
              <a:rPr lang="en-US" sz="1800">
                <a:solidFill>
                  <a:schemeClr val="tx1">
                    <a:lumMod val="95000"/>
                  </a:schemeClr>
                </a:solidFill>
              </a:rPr>
              <a:t>Buehl, 2001</a:t>
            </a:r>
            <a:endParaRPr lang="en-US">
              <a:solidFill>
                <a:schemeClr val="tx1">
                  <a:lumMod val="95000"/>
                </a:schemeClr>
              </a:solidFill>
            </a:endParaRPr>
          </a:p>
        </p:txBody>
      </p:sp>
      <p:sp>
        <p:nvSpPr>
          <p:cNvPr id="216071" name="Text Box 7"/>
          <p:cNvSpPr txBox="1">
            <a:spLocks noChangeArrowheads="1"/>
          </p:cNvSpPr>
          <p:nvPr/>
        </p:nvSpPr>
        <p:spPr bwMode="auto">
          <a:xfrm>
            <a:off x="517525" y="3095625"/>
            <a:ext cx="3093966" cy="1569660"/>
          </a:xfrm>
          <a:prstGeom prst="rect">
            <a:avLst/>
          </a:prstGeom>
          <a:solidFill>
            <a:schemeClr val="accent1"/>
          </a:solidFill>
          <a:ln>
            <a:headEnd/>
            <a:tailEnd/>
          </a:ln>
        </p:spPr>
        <p:style>
          <a:lnRef idx="1">
            <a:schemeClr val="accent2"/>
          </a:lnRef>
          <a:fillRef idx="2">
            <a:schemeClr val="accent2"/>
          </a:fillRef>
          <a:effectRef idx="1">
            <a:schemeClr val="accent2"/>
          </a:effectRef>
          <a:fontRef idx="minor">
            <a:schemeClr val="dk1"/>
          </a:fontRef>
        </p:style>
        <p:txBody>
          <a:bodyPr wrap="none">
            <a:prstTxWarp prst="textNoShape">
              <a:avLst/>
            </a:prstTxWarp>
            <a:spAutoFit/>
          </a:bodyPr>
          <a:lstStyle/>
          <a:p>
            <a:r>
              <a:rPr lang="en-US" sz="2400">
                <a:solidFill>
                  <a:schemeClr val="tx1"/>
                </a:solidFill>
              </a:rPr>
              <a:t>soldier     explorer</a:t>
            </a:r>
          </a:p>
          <a:p>
            <a:r>
              <a:rPr lang="en-US" sz="2400">
                <a:solidFill>
                  <a:schemeClr val="tx1"/>
                </a:solidFill>
              </a:rPr>
              <a:t>    Columbus</a:t>
            </a:r>
          </a:p>
          <a:p>
            <a:r>
              <a:rPr lang="en-US" sz="2400">
                <a:solidFill>
                  <a:schemeClr val="tx1"/>
                </a:solidFill>
              </a:rPr>
              <a:t>colony       Puerto Rico</a:t>
            </a:r>
          </a:p>
          <a:p>
            <a:r>
              <a:rPr lang="en-US" sz="2400">
                <a:solidFill>
                  <a:schemeClr val="tx1"/>
                </a:solidFill>
              </a:rPr>
              <a:t>governor, tomb, estate</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46</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4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30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47</a:t>
            </a:fld>
            <a:endParaRPr lang="en-US"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0" y="0"/>
            <a:ext cx="5698625" cy="6858000"/>
          </a:xfrm>
          <a:prstGeom prst="rect">
            <a:avLst/>
          </a:prstGeom>
        </p:spPr>
      </p:pic>
    </p:spTree>
    <p:extLst>
      <p:ext uri="{BB962C8B-B14F-4D97-AF65-F5344CB8AC3E}">
        <p14:creationId xmlns:p14="http://schemas.microsoft.com/office/powerpoint/2010/main" val="2318678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48</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52773"/>
          </a:xfrm>
          <a:prstGeom prst="rect">
            <a:avLst/>
          </a:prstGeom>
        </p:spPr>
      </p:pic>
    </p:spTree>
    <p:extLst>
      <p:ext uri="{BB962C8B-B14F-4D97-AF65-F5344CB8AC3E}">
        <p14:creationId xmlns:p14="http://schemas.microsoft.com/office/powerpoint/2010/main" val="18544836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ext uri="{D42A27DB-BD31-4B8C-83A1-F6EECF244321}">
                <p14:modId xmlns:p14="http://schemas.microsoft.com/office/powerpoint/2010/main" val="243272754"/>
              </p:ext>
            </p:extLst>
          </p:nvPr>
        </p:nvGraphicFramePr>
        <p:xfrm>
          <a:off x="429491" y="786584"/>
          <a:ext cx="8273261" cy="3505200"/>
        </p:xfrm>
        <a:graphic>
          <a:graphicData uri="http://schemas.openxmlformats.org/drawingml/2006/table">
            <a:tbl>
              <a:tblPr firstRow="1" bandRow="1">
                <a:tableStyleId>{5C22544A-7EE6-4342-B048-85BDC9FD1C3A}</a:tableStyleId>
              </a:tblPr>
              <a:tblGrid>
                <a:gridCol w="1472823"/>
                <a:gridCol w="5108173"/>
                <a:gridCol w="1692265"/>
              </a:tblGrid>
              <a:tr h="581890">
                <a:tc>
                  <a:txBody>
                    <a:bodyPr/>
                    <a:lstStyle/>
                    <a:p>
                      <a:pPr algn="ctr"/>
                      <a:r>
                        <a:rPr lang="en-US" sz="2000"/>
                        <a:t>Proof</a:t>
                      </a:r>
                      <a:r>
                        <a:rPr lang="en-US" sz="2000" baseline="0"/>
                        <a:t> </a:t>
                      </a:r>
                    </a:p>
                    <a:p>
                      <a:pPr algn="ctr"/>
                      <a:r>
                        <a:rPr lang="en-US" sz="2000" baseline="0"/>
                        <a:t>for</a:t>
                      </a:r>
                      <a:endParaRPr lang="en-US" sz="2000"/>
                    </a:p>
                  </a:txBody>
                  <a:tcPr/>
                </a:tc>
                <a:tc>
                  <a:txBody>
                    <a:bodyPr/>
                    <a:lstStyle/>
                    <a:p>
                      <a:pPr algn="ctr"/>
                      <a:endParaRPr lang="en-US" sz="2000"/>
                    </a:p>
                  </a:txBody>
                  <a:tcPr/>
                </a:tc>
                <a:tc>
                  <a:txBody>
                    <a:bodyPr/>
                    <a:lstStyle/>
                    <a:p>
                      <a:pPr algn="ctr"/>
                      <a:r>
                        <a:rPr lang="en-US" sz="2000"/>
                        <a:t>Proof </a:t>
                      </a:r>
                    </a:p>
                    <a:p>
                      <a:pPr algn="ctr"/>
                      <a:r>
                        <a:rPr lang="en-US" sz="2000"/>
                        <a:t>against</a:t>
                      </a:r>
                    </a:p>
                  </a:txBody>
                  <a:tcPr/>
                </a:tc>
              </a:tr>
              <a:tr h="683878">
                <a:tc>
                  <a:txBody>
                    <a:bodyPr/>
                    <a:lstStyle/>
                    <a:p>
                      <a:endParaRPr lang="en-US"/>
                    </a:p>
                  </a:txBody>
                  <a:tcPr/>
                </a:tc>
                <a:tc>
                  <a:txBody>
                    <a:bodyPr/>
                    <a:lstStyle/>
                    <a:p>
                      <a:r>
                        <a:rPr lang="en-US" sz="2000" i="0"/>
                        <a:t>Valentine’s Day is very popular in Latin America.</a:t>
                      </a:r>
                    </a:p>
                  </a:txBody>
                  <a:tcPr/>
                </a:tc>
                <a:tc>
                  <a:txBody>
                    <a:bodyPr/>
                    <a:lstStyle/>
                    <a:p>
                      <a:endParaRPr lang="en-US"/>
                    </a:p>
                  </a:txBody>
                  <a:tcPr/>
                </a:tc>
              </a:tr>
              <a:tr h="683878">
                <a:tc>
                  <a:txBody>
                    <a:bodyPr/>
                    <a:lstStyle/>
                    <a:p>
                      <a:endParaRPr lang="en-US"/>
                    </a:p>
                  </a:txBody>
                  <a:tcPr/>
                </a:tc>
                <a:tc>
                  <a:txBody>
                    <a:bodyPr/>
                    <a:lstStyle/>
                    <a:p>
                      <a:r>
                        <a:rPr lang="en-US" sz="2000" b="0" i="0"/>
                        <a:t>About</a:t>
                      </a:r>
                      <a:r>
                        <a:rPr lang="en-US" sz="2000" b="0" i="0" baseline="0"/>
                        <a:t> half of all Mexicans celebrate St. Valentines’ Day</a:t>
                      </a:r>
                      <a:endParaRPr lang="en-US" sz="2000" b="0" i="0"/>
                    </a:p>
                  </a:txBody>
                  <a:tcPr/>
                </a:tc>
                <a:tc>
                  <a:txBody>
                    <a:bodyPr/>
                    <a:lstStyle/>
                    <a:p>
                      <a:endParaRPr lang="en-US"/>
                    </a:p>
                  </a:txBody>
                  <a:tcPr/>
                </a:tc>
              </a:tr>
              <a:tr h="683878">
                <a:tc>
                  <a:txBody>
                    <a:bodyPr/>
                    <a:lstStyle/>
                    <a:p>
                      <a:endParaRPr lang="en-US"/>
                    </a:p>
                  </a:txBody>
                  <a:tcPr/>
                </a:tc>
                <a:tc>
                  <a:txBody>
                    <a:bodyPr/>
                    <a:lstStyle/>
                    <a:p>
                      <a:r>
                        <a:rPr lang="en-US" sz="2000" b="0" i="0"/>
                        <a:t>A clear</a:t>
                      </a:r>
                      <a:r>
                        <a:rPr lang="en-US" sz="2000" b="0" i="0" baseline="0"/>
                        <a:t> majority of Latin Americans plan to celebrate Valentine’s Day.</a:t>
                      </a:r>
                      <a:endParaRPr lang="en-US" sz="2000" b="0" i="0"/>
                    </a:p>
                  </a:txBody>
                  <a:tcPr/>
                </a:tc>
                <a:tc>
                  <a:txBody>
                    <a:bodyPr/>
                    <a:lstStyle/>
                    <a:p>
                      <a:endParaRPr lang="en-US"/>
                    </a:p>
                  </a:txBody>
                  <a:tcPr/>
                </a:tc>
              </a:tr>
              <a:tr h="437803">
                <a:tc>
                  <a:txBody>
                    <a:bodyPr/>
                    <a:lstStyle/>
                    <a:p>
                      <a:endParaRPr lang="en-US"/>
                    </a:p>
                  </a:txBody>
                  <a:tcPr/>
                </a:tc>
                <a:tc>
                  <a:txBody>
                    <a:bodyPr/>
                    <a:lstStyle/>
                    <a:p>
                      <a:r>
                        <a:rPr lang="en-US" sz="2000" b="0" i="0"/>
                        <a:t>Only</a:t>
                      </a:r>
                      <a:r>
                        <a:rPr lang="en-US" sz="2000" b="0" i="0" baseline="0"/>
                        <a:t> 3 countries in South America celebrate St. Valentine’s Day. </a:t>
                      </a:r>
                      <a:endParaRPr lang="en-US" sz="2000" b="0" i="0"/>
                    </a:p>
                  </a:txBody>
                  <a:tcPr/>
                </a:tc>
                <a:tc>
                  <a:txBody>
                    <a:bodyPr/>
                    <a:lstStyle/>
                    <a:p>
                      <a:endParaRPr lang="en-US"/>
                    </a:p>
                  </a:txBody>
                  <a:tcPr/>
                </a:tc>
              </a:tr>
            </a:tbl>
          </a:graphicData>
        </a:graphic>
      </p:graphicFrame>
      <p:sp>
        <p:nvSpPr>
          <p:cNvPr id="7" name="TextBox 6"/>
          <p:cNvSpPr txBox="1"/>
          <p:nvPr/>
        </p:nvSpPr>
        <p:spPr>
          <a:xfrm>
            <a:off x="165715" y="4319934"/>
            <a:ext cx="8736985" cy="1938992"/>
          </a:xfrm>
          <a:prstGeom prst="rect">
            <a:avLst/>
          </a:prstGeom>
          <a:noFill/>
        </p:spPr>
        <p:txBody>
          <a:bodyPr wrap="square" rtlCol="0">
            <a:spAutoFit/>
          </a:bodyPr>
          <a:lstStyle/>
          <a:p>
            <a:r>
              <a:rPr lang="en-US" sz="2000" b="1"/>
              <a:t>Process:</a:t>
            </a:r>
          </a:p>
          <a:p>
            <a:pPr marL="914400" lvl="1" indent="-457200">
              <a:buFont typeface="+mj-lt"/>
              <a:buAutoNum type="arabicPeriod"/>
            </a:pPr>
            <a:r>
              <a:rPr lang="en-US" sz="2000"/>
              <a:t>Students complete proof for/proof against individually.</a:t>
            </a:r>
          </a:p>
          <a:p>
            <a:pPr marL="914400" lvl="1" indent="-457200">
              <a:buFont typeface="+mj-lt"/>
              <a:buAutoNum type="arabicPeriod"/>
            </a:pPr>
            <a:r>
              <a:rPr lang="en-US" sz="2000"/>
              <a:t>They pair and compare answers. </a:t>
            </a:r>
          </a:p>
          <a:p>
            <a:pPr marL="914400" lvl="1" indent="-457200">
              <a:buFont typeface="+mj-lt"/>
              <a:buAutoNum type="arabicPeriod"/>
            </a:pPr>
            <a:r>
              <a:rPr lang="en-US" sz="2000"/>
              <a:t>They collaborate to write additional statements. </a:t>
            </a:r>
          </a:p>
          <a:p>
            <a:pPr marL="914400" lvl="1" indent="-457200">
              <a:buFont typeface="+mj-lt"/>
              <a:buAutoNum type="arabicPeriod"/>
            </a:pPr>
            <a:r>
              <a:rPr lang="en-US" sz="2000"/>
              <a:t>They combine with another pair to share statements.</a:t>
            </a:r>
          </a:p>
          <a:p>
            <a:pPr marL="914400" lvl="1" indent="-457200">
              <a:buFont typeface="+mj-lt"/>
              <a:buAutoNum type="arabicPeriod"/>
            </a:pPr>
            <a:r>
              <a:rPr lang="en-US" sz="2000"/>
              <a:t>They write 2 additional statements and exchange with another pair.  </a:t>
            </a:r>
          </a:p>
        </p:txBody>
      </p:sp>
      <p:sp>
        <p:nvSpPr>
          <p:cNvPr id="6" name="Slide Number Placeholder 5"/>
          <p:cNvSpPr>
            <a:spLocks noGrp="1"/>
          </p:cNvSpPr>
          <p:nvPr>
            <p:ph type="sldNum" sz="quarter" idx="12"/>
          </p:nvPr>
        </p:nvSpPr>
        <p:spPr/>
        <p:txBody>
          <a:bodyPr>
            <a:normAutofit/>
          </a:bodyPr>
          <a:lstStyle/>
          <a:p>
            <a:fld id="{EFAB578F-D486-44BA-8F04-A88A62233DE9}" type="slidenum">
              <a:rPr lang="en-US" smtClean="0">
                <a:solidFill>
                  <a:prstClr val="black">
                    <a:tint val="75000"/>
                  </a:prstClr>
                </a:solidFill>
              </a:rPr>
              <a:pPr/>
              <a:t>49</a:t>
            </a:fld>
            <a:endParaRPr lang="en-US">
              <a:solidFill>
                <a:prstClr val="black">
                  <a:tint val="75000"/>
                </a:prstClr>
              </a:solidFill>
            </a:endParaRPr>
          </a:p>
        </p:txBody>
      </p:sp>
      <p:sp>
        <p:nvSpPr>
          <p:cNvPr id="9" name="TextBox 8"/>
          <p:cNvSpPr txBox="1"/>
          <p:nvPr/>
        </p:nvSpPr>
        <p:spPr>
          <a:xfrm>
            <a:off x="1866222" y="6308080"/>
            <a:ext cx="7036478" cy="461665"/>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solidFill>
                  <a:schemeClr val="tx1"/>
                </a:solidFill>
              </a:rPr>
              <a:t>Remember: Everything is done in the target language.</a:t>
            </a:r>
          </a:p>
        </p:txBody>
      </p:sp>
      <p:sp>
        <p:nvSpPr>
          <p:cNvPr id="8" name="Title 1"/>
          <p:cNvSpPr>
            <a:spLocks noGrp="1"/>
          </p:cNvSpPr>
          <p:nvPr>
            <p:ph type="title"/>
          </p:nvPr>
        </p:nvSpPr>
        <p:spPr>
          <a:xfrm>
            <a:off x="794904" y="257459"/>
            <a:ext cx="7907848" cy="546101"/>
          </a:xfrm>
        </p:spPr>
        <p:txBody>
          <a:bodyPr>
            <a:normAutofit fontScale="90000"/>
          </a:bodyPr>
          <a:lstStyle/>
          <a:p>
            <a:pPr algn="ctr"/>
            <a:r>
              <a:rPr lang="en-US"/>
              <a:t>Proof for/Proof against</a:t>
            </a:r>
          </a:p>
        </p:txBody>
      </p:sp>
    </p:spTree>
    <p:extLst>
      <p:ext uri="{BB962C8B-B14F-4D97-AF65-F5344CB8AC3E}">
        <p14:creationId xmlns:p14="http://schemas.microsoft.com/office/powerpoint/2010/main" val="593675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30724" name="Rectangle 3"/>
          <p:cNvSpPr>
            <a:spLocks noGrp="1" noChangeArrowheads="1"/>
          </p:cNvSpPr>
          <p:nvPr>
            <p:ph type="body" idx="4294967295"/>
          </p:nvPr>
        </p:nvSpPr>
        <p:spPr>
          <a:xfrm>
            <a:off x="228600" y="1422402"/>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2000" dirty="0" smtClean="0"/>
              <a:t>Isolated words</a:t>
            </a:r>
          </a:p>
          <a:p>
            <a:pPr eaLnBrk="1" hangingPunct="1">
              <a:lnSpc>
                <a:spcPct val="90000"/>
              </a:lnSpc>
            </a:pPr>
            <a:r>
              <a:rPr lang="en-US" dirty="0" smtClean="0"/>
              <a:t>Words and phrases</a:t>
            </a:r>
          </a:p>
          <a:p>
            <a:pPr eaLnBrk="1" hangingPunct="1">
              <a:lnSpc>
                <a:spcPct val="90000"/>
              </a:lnSpc>
            </a:pPr>
            <a:r>
              <a:rPr lang="en-US" sz="2800" dirty="0" smtClean="0"/>
              <a:t>Discrete sentences</a:t>
            </a:r>
          </a:p>
          <a:p>
            <a:pPr eaLnBrk="1" hangingPunct="1">
              <a:lnSpc>
                <a:spcPct val="90000"/>
              </a:lnSpc>
            </a:pPr>
            <a:r>
              <a:rPr lang="en-US" sz="3200"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396425" cy="769441"/>
          </a:xfrm>
          <a:prstGeom prst="rect">
            <a:avLst/>
          </a:prstGeom>
          <a:solidFill>
            <a:schemeClr val="accent1"/>
          </a:solidFill>
        </p:spPr>
        <p:txBody>
          <a:bodyPr wrap="none" rtlCol="0">
            <a:spAutoFit/>
          </a:bodyPr>
          <a:lstStyle/>
          <a:p>
            <a:r>
              <a:rPr lang="en-US" sz="4400"/>
              <a:t>Text Type</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173485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81833" y="4363153"/>
            <a:ext cx="2639334" cy="1828800"/>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728663" y="3893581"/>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
        <p:nvSpPr>
          <p:cNvPr id="4" name="Slide Number Placeholder 3"/>
          <p:cNvSpPr>
            <a:spLocks noGrp="1"/>
          </p:cNvSpPr>
          <p:nvPr>
            <p:ph type="sldNum" sz="quarter" idx="12"/>
          </p:nvPr>
        </p:nvSpPr>
        <p:spPr/>
        <p:txBody>
          <a:bodyPr/>
          <a:lstStyle/>
          <a:p>
            <a:fld id="{D57F1E4F-1CFF-5643-939E-02111984F565}" type="slidenum">
              <a:rPr lang="en-US" smtClean="0"/>
              <a:t>50</a:t>
            </a:fld>
            <a:endParaRPr lang="en-US" dirty="0"/>
          </a:p>
        </p:txBody>
      </p:sp>
    </p:spTree>
    <p:extLst>
      <p:ext uri="{BB962C8B-B14F-4D97-AF65-F5344CB8AC3E}">
        <p14:creationId xmlns:p14="http://schemas.microsoft.com/office/powerpoint/2010/main" val="21039207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391833"/>
            <a:ext cx="8340435" cy="925844"/>
          </a:xfrm>
          <a:solidFill>
            <a:schemeClr val="accent1"/>
          </a:solidFill>
        </p:spPr>
        <p:txBody>
          <a:bodyPr>
            <a:noAutofit/>
          </a:bodyPr>
          <a:lstStyle/>
          <a:p>
            <a:pPr algn="ctr"/>
            <a:r>
              <a:rPr lang="en-US" sz="3200">
                <a:solidFill>
                  <a:schemeClr val="tx1"/>
                </a:solidFill>
                <a:latin typeface="Corbel" charset="0"/>
                <a:ea typeface="Corbel" charset="0"/>
                <a:cs typeface="Corbel" charset="0"/>
              </a:rPr>
              <a:t>Que font-ils cet été ? Abass, 7 ans, Sénégalais</a:t>
            </a:r>
          </a:p>
        </p:txBody>
      </p:sp>
      <p:sp>
        <p:nvSpPr>
          <p:cNvPr id="9" name="Content Placeholder 8"/>
          <p:cNvSpPr>
            <a:spLocks noGrp="1"/>
          </p:cNvSpPr>
          <p:nvPr>
            <p:ph idx="1"/>
          </p:nvPr>
        </p:nvSpPr>
        <p:spPr>
          <a:xfrm>
            <a:off x="1028700" y="1543045"/>
            <a:ext cx="7200900" cy="3581400"/>
          </a:xfrm>
        </p:spPr>
        <p:txBody>
          <a:bodyPr>
            <a:normAutofit lnSpcReduction="10000"/>
          </a:bodyPr>
          <a:lstStyle/>
          <a:p>
            <a:pPr marL="0" indent="0">
              <a:spcBef>
                <a:spcPts val="100"/>
              </a:spcBef>
              <a:buNone/>
            </a:pPr>
            <a:r>
              <a:rPr lang="en-US" sz="2400">
                <a:solidFill>
                  <a:schemeClr val="tx1"/>
                </a:solidFill>
                <a:latin typeface="Corbel" charset="0"/>
                <a:ea typeface="Corbel" charset="0"/>
                <a:cs typeface="Corbel" charset="0"/>
              </a:rPr>
              <a:t>Voici Abass, un Sénégalais de 7 ans qui habite à Dakar, la capitale du Sénégal. Il parle le wolof, la langue la plus courante au Sénégal. Mais il maîtrise aussi très bien le français. Dans son pays, les vacances durent trois mois: la chance</a:t>
            </a:r>
            <a:r>
              <a:rPr lang="en-US" sz="2400" smtClean="0">
                <a:solidFill>
                  <a:schemeClr val="tx1"/>
                </a:solidFill>
                <a:latin typeface="Corbel" charset="0"/>
                <a:ea typeface="Corbel" charset="0"/>
                <a:cs typeface="Corbel" charset="0"/>
              </a:rPr>
              <a:t>!</a:t>
            </a:r>
          </a:p>
          <a:p>
            <a:pPr marL="0" indent="0">
              <a:spcBef>
                <a:spcPts val="100"/>
              </a:spcBef>
              <a:buNone/>
            </a:pPr>
            <a:endParaRPr lang="en-US" sz="2400">
              <a:solidFill>
                <a:schemeClr val="tx1"/>
              </a:solidFill>
              <a:latin typeface="Corbel" charset="0"/>
              <a:ea typeface="Corbel" charset="0"/>
              <a:cs typeface="Corbel" charset="0"/>
            </a:endParaRPr>
          </a:p>
          <a:p>
            <a:pPr marL="0" indent="0">
              <a:spcBef>
                <a:spcPts val="100"/>
              </a:spcBef>
              <a:buNone/>
            </a:pPr>
            <a:r>
              <a:rPr lang="en-US" sz="2400">
                <a:solidFill>
                  <a:schemeClr val="tx1"/>
                </a:solidFill>
                <a:latin typeface="Corbel" charset="0"/>
                <a:ea typeface="Corbel" charset="0"/>
                <a:cs typeface="Corbel" charset="0"/>
              </a:rPr>
              <a:t>Here’s Abass, a Senegalese who is 7 years old who lives in Dakar, capital of Senegal. He speaks Wolof, the most common language in Senegal. But he also speaks French very well. In his country, the holidays last three months: luck!</a:t>
            </a:r>
          </a:p>
          <a:p>
            <a:endParaRPr lang="en-US">
              <a:solidFill>
                <a:schemeClr val="tx1"/>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
        <p:nvSpPr>
          <p:cNvPr id="3" name="Slide Number Placeholder 2"/>
          <p:cNvSpPr>
            <a:spLocks noGrp="1"/>
          </p:cNvSpPr>
          <p:nvPr>
            <p:ph type="sldNum" sz="quarter" idx="12"/>
          </p:nvPr>
        </p:nvSpPr>
        <p:spPr/>
        <p:txBody>
          <a:bodyPr/>
          <a:lstStyle/>
          <a:p>
            <a:fld id="{D57F1E4F-1CFF-5643-939E-02111984F565}" type="slidenum">
              <a:rPr lang="en-US" smtClean="0"/>
              <a:t>51</a:t>
            </a:fld>
            <a:endParaRPr lang="en-US" dirty="0"/>
          </a:p>
        </p:txBody>
      </p:sp>
    </p:spTree>
    <p:extLst>
      <p:ext uri="{BB962C8B-B14F-4D97-AF65-F5344CB8AC3E}">
        <p14:creationId xmlns:p14="http://schemas.microsoft.com/office/powerpoint/2010/main" val="13970782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648" y="328962"/>
            <a:ext cx="7886700" cy="649599"/>
          </a:xfrm>
          <a:solidFill>
            <a:schemeClr val="accent1"/>
          </a:solidFill>
        </p:spPr>
        <p:txBody>
          <a:bodyPr>
            <a:normAutofit fontScale="90000"/>
          </a:bodyPr>
          <a:lstStyle/>
          <a:p>
            <a:pPr algn="ctr"/>
            <a:r>
              <a:rPr lang="en-US" b="1"/>
              <a:t>Lugares Turísticos de México</a:t>
            </a:r>
            <a:endParaRPr lang="en-US"/>
          </a:p>
        </p:txBody>
      </p:sp>
      <p:sp>
        <p:nvSpPr>
          <p:cNvPr id="3" name="Content Placeholder 2"/>
          <p:cNvSpPr>
            <a:spLocks noGrp="1"/>
          </p:cNvSpPr>
          <p:nvPr>
            <p:ph idx="1"/>
          </p:nvPr>
        </p:nvSpPr>
        <p:spPr>
          <a:xfrm>
            <a:off x="196239" y="1321746"/>
            <a:ext cx="3714845" cy="4174101"/>
          </a:xfrm>
        </p:spPr>
        <p:txBody>
          <a:bodyPr>
            <a:normAutofit fontScale="85000" lnSpcReduction="20000"/>
          </a:bodyPr>
          <a:lstStyle/>
          <a:p>
            <a:pPr marL="0" indent="0">
              <a:buNone/>
            </a:pPr>
            <a:r>
              <a:rPr lang="en-US"/>
              <a:t>México es un destino lleno de lugares turísticos con cultura, historia, gastronomía, cultura, música, museos, etnias, bailes regionales, trajes típicos, grandes celebraciones, maravillas naturales, las playas más bellas del mundo, joyas arquitectónicas, monumentos, personajes históricos y sobretodo de la hospitalidad de su gente, lo que lo convierte en un hermoso y rico destino turístico elegido por millones de turistas provenientes de todo el mundo ya que se encuentra entre los 10 lugares más atractivos para vacacionar en el mundo entero.</a:t>
            </a:r>
          </a:p>
          <a:p>
            <a:pPr marL="0" indent="0">
              <a:buNone/>
            </a:pP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1084" y="3617719"/>
            <a:ext cx="2434630" cy="16190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873" y="1690689"/>
            <a:ext cx="2110338" cy="141098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9877" y="1581150"/>
            <a:ext cx="1714500" cy="17145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7211" y="3590367"/>
            <a:ext cx="2301923" cy="172644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650" y="5282575"/>
            <a:ext cx="1994690" cy="152604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8399" y="5353359"/>
            <a:ext cx="1431491" cy="1362153"/>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4535" y="5381019"/>
            <a:ext cx="1773098" cy="1329151"/>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0736" y="5534025"/>
            <a:ext cx="2252781" cy="1023138"/>
          </a:xfrm>
          <a:prstGeom prst="rect">
            <a:avLst/>
          </a:prstGeom>
        </p:spPr>
      </p:pic>
      <p:sp>
        <p:nvSpPr>
          <p:cNvPr id="4" name="Slide Number Placeholder 3"/>
          <p:cNvSpPr>
            <a:spLocks noGrp="1"/>
          </p:cNvSpPr>
          <p:nvPr>
            <p:ph type="sldNum" sz="quarter" idx="12"/>
          </p:nvPr>
        </p:nvSpPr>
        <p:spPr/>
        <p:txBody>
          <a:bodyPr/>
          <a:lstStyle/>
          <a:p>
            <a:fld id="{6D22F896-40B5-4ADD-8801-0D06FADFA095}" type="slidenum">
              <a:rPr lang="en-US" smtClean="0"/>
              <a:t>52</a:t>
            </a:fld>
            <a:endParaRPr lang="en-US" dirty="0"/>
          </a:p>
        </p:txBody>
      </p:sp>
      <p:sp>
        <p:nvSpPr>
          <p:cNvPr id="9" name="Footer Placeholder 8"/>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846906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53</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0"/>
            <a:ext cx="4817914" cy="6858000"/>
          </a:xfrm>
          <a:prstGeom prst="rect">
            <a:avLst/>
          </a:prstGeom>
        </p:spPr>
      </p:pic>
    </p:spTree>
    <p:extLst>
      <p:ext uri="{BB962C8B-B14F-4D97-AF65-F5344CB8AC3E}">
        <p14:creationId xmlns:p14="http://schemas.microsoft.com/office/powerpoint/2010/main" val="11394955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54</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5" y="452582"/>
            <a:ext cx="8152227" cy="5577840"/>
          </a:xfrm>
          <a:prstGeom prst="rect">
            <a:avLst/>
          </a:prstGeom>
        </p:spPr>
      </p:pic>
    </p:spTree>
    <p:extLst>
      <p:ext uri="{BB962C8B-B14F-4D97-AF65-F5344CB8AC3E}">
        <p14:creationId xmlns:p14="http://schemas.microsoft.com/office/powerpoint/2010/main" val="15680359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a:solidFill>
                  <a:schemeClr val="tx1"/>
                </a:solidFill>
              </a:rPr>
              <a:t>Personalization</a:t>
            </a:r>
          </a:p>
        </p:txBody>
      </p:sp>
      <p:sp>
        <p:nvSpPr>
          <p:cNvPr id="6" name="Content Placeholder 5"/>
          <p:cNvSpPr>
            <a:spLocks noGrp="1"/>
          </p:cNvSpPr>
          <p:nvPr>
            <p:ph idx="1"/>
          </p:nvPr>
        </p:nvSpPr>
        <p:spPr>
          <a:xfrm>
            <a:off x="4308764" y="1825625"/>
            <a:ext cx="4206586" cy="4226040"/>
          </a:xfrm>
        </p:spPr>
        <p:txBody>
          <a:bodyPr>
            <a:normAutofit/>
          </a:bodyPr>
          <a:lstStyle/>
          <a:p>
            <a:pPr marL="457200" indent="-457200">
              <a:buFont typeface="+mj-lt"/>
              <a:buAutoNum type="arabicPeriod"/>
            </a:pPr>
            <a:r>
              <a:rPr lang="en-US" sz="2800"/>
              <a:t>What country do you prefer? Why?</a:t>
            </a:r>
          </a:p>
          <a:p>
            <a:pPr marL="457200" indent="-457200">
              <a:buFont typeface="+mj-lt"/>
              <a:buAutoNum type="arabicPeriod"/>
            </a:pPr>
            <a:r>
              <a:rPr lang="en-US" sz="2800"/>
              <a:t>What did you do? </a:t>
            </a:r>
          </a:p>
          <a:p>
            <a:pPr marL="457200" indent="-457200">
              <a:buFont typeface="+mj-lt"/>
              <a:buAutoNum type="arabicPeriod"/>
            </a:pPr>
            <a:r>
              <a:rPr lang="en-US" sz="2800"/>
              <a:t>What did you buy?</a:t>
            </a:r>
          </a:p>
          <a:p>
            <a:pPr marL="457200" indent="-457200">
              <a:buFont typeface="+mj-lt"/>
              <a:buAutoNum type="arabicPeriod"/>
            </a:pPr>
            <a:r>
              <a:rPr lang="en-US" sz="2800"/>
              <a:t>Is Valentine’s Day important? Why or why not?</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19" y="748027"/>
            <a:ext cx="3725851" cy="5303520"/>
          </a:xfrm>
          <a:prstGeom prst="rect">
            <a:avLst/>
          </a:prstGeom>
        </p:spPr>
      </p:pic>
      <p:sp>
        <p:nvSpPr>
          <p:cNvPr id="7" name="TextBox 6"/>
          <p:cNvSpPr txBox="1"/>
          <p:nvPr/>
        </p:nvSpPr>
        <p:spPr>
          <a:xfrm>
            <a:off x="1940627" y="6125518"/>
            <a:ext cx="7036478" cy="461665"/>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solidFill>
                  <a:schemeClr val="tx1"/>
                </a:solidFill>
              </a:rPr>
              <a:t>Remember: Everything is done in the target language.</a:t>
            </a:r>
          </a:p>
        </p:txBody>
      </p:sp>
    </p:spTree>
    <p:extLst>
      <p:ext uri="{BB962C8B-B14F-4D97-AF65-F5344CB8AC3E}">
        <p14:creationId xmlns:p14="http://schemas.microsoft.com/office/powerpoint/2010/main" val="139958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Qu’est-ce que tu as fait pour célébrer la fête de Saint Valentin?</a:t>
            </a:r>
          </a:p>
        </p:txBody>
      </p:sp>
      <p:graphicFrame>
        <p:nvGraphicFramePr>
          <p:cNvPr id="6" name="Content Placeholder 5"/>
          <p:cNvGraphicFramePr>
            <a:graphicFrameLocks noGrp="1"/>
          </p:cNvGraphicFramePr>
          <p:nvPr>
            <p:ph idx="1"/>
            <p:extLst/>
          </p:nvPr>
        </p:nvGraphicFramePr>
        <p:xfrm>
          <a:off x="346364" y="1690689"/>
          <a:ext cx="8534401" cy="4645976"/>
        </p:xfrm>
        <a:graphic>
          <a:graphicData uri="http://schemas.openxmlformats.org/drawingml/2006/table">
            <a:tbl>
              <a:tblPr firstRow="1" bandRow="1">
                <a:tableStyleId>{5C22544A-7EE6-4342-B048-85BDC9FD1C3A}</a:tableStyleId>
              </a:tblPr>
              <a:tblGrid>
                <a:gridCol w="1176699"/>
                <a:gridCol w="2079642"/>
                <a:gridCol w="2639030"/>
                <a:gridCol w="2639030"/>
              </a:tblGrid>
              <a:tr h="419629">
                <a:tc>
                  <a:txBody>
                    <a:bodyPr/>
                    <a:lstStyle/>
                    <a:p>
                      <a:endParaRPr lang="en-US" sz="2000"/>
                    </a:p>
                  </a:txBody>
                  <a:tcPr/>
                </a:tc>
                <a:tc>
                  <a:txBody>
                    <a:bodyPr/>
                    <a:lstStyle/>
                    <a:p>
                      <a:pPr algn="ctr"/>
                      <a:r>
                        <a:rPr lang="en-US" sz="2000"/>
                        <a:t>la</a:t>
                      </a:r>
                      <a:r>
                        <a:rPr lang="en-US" sz="2000" baseline="0"/>
                        <a:t> question</a:t>
                      </a:r>
                      <a:endParaRPr lang="en-US" sz="2000"/>
                    </a:p>
                  </a:txBody>
                  <a:tcPr/>
                </a:tc>
                <a:tc>
                  <a:txBody>
                    <a:bodyPr/>
                    <a:lstStyle/>
                    <a:p>
                      <a:pPr algn="ctr"/>
                      <a:r>
                        <a:rPr lang="en-US" sz="2000"/>
                        <a:t>Oui</a:t>
                      </a:r>
                      <a:r>
                        <a:rPr lang="is-IS" sz="2000"/>
                        <a:t>….</a:t>
                      </a:r>
                      <a:endParaRPr lang="en-US" sz="2000"/>
                    </a:p>
                  </a:txBody>
                  <a:tcPr/>
                </a:tc>
                <a:tc>
                  <a:txBody>
                    <a:bodyPr/>
                    <a:lstStyle/>
                    <a:p>
                      <a:pPr algn="ctr"/>
                      <a:r>
                        <a:rPr lang="en-US" sz="2000"/>
                        <a:t>Non</a:t>
                      </a:r>
                      <a:r>
                        <a:rPr lang="is-IS" sz="2000"/>
                        <a:t>….</a:t>
                      </a:r>
                      <a:endParaRPr lang="en-US" sz="2000"/>
                    </a:p>
                  </a:txBody>
                  <a:tcPr/>
                </a:tc>
              </a:tr>
              <a:tr h="742420">
                <a:tc>
                  <a:txBody>
                    <a:bodyPr/>
                    <a:lstStyle/>
                    <a:p>
                      <a:r>
                        <a:rPr lang="en-US" sz="2000"/>
                        <a:t>célébrer</a:t>
                      </a:r>
                    </a:p>
                  </a:txBody>
                  <a:tcPr anchor="ctr"/>
                </a:tc>
                <a:tc>
                  <a:txBody>
                    <a:bodyPr/>
                    <a:lstStyle/>
                    <a:p>
                      <a:r>
                        <a:rPr lang="en-US" sz="2000"/>
                        <a:t>Tu as célébré</a:t>
                      </a:r>
                      <a:r>
                        <a:rPr lang="is-IS" sz="2000"/>
                        <a:t>…?</a:t>
                      </a:r>
                      <a:endParaRPr lang="en-US" sz="2000"/>
                    </a:p>
                  </a:txBody>
                  <a:tcPr anchor="ctr"/>
                </a:tc>
                <a:tc>
                  <a:txBody>
                    <a:bodyPr/>
                    <a:lstStyle/>
                    <a:p>
                      <a:r>
                        <a:rPr lang="en-US" sz="2000"/>
                        <a:t>Oui, j’ai célébré</a:t>
                      </a:r>
                      <a:r>
                        <a:rPr lang="is-IS" sz="2000"/>
                        <a:t>…</a:t>
                      </a:r>
                      <a:endParaRPr lang="en-US" sz="2000"/>
                    </a:p>
                  </a:txBody>
                  <a:tcPr anchor="ctr"/>
                </a:tc>
                <a:tc>
                  <a:txBody>
                    <a:bodyPr/>
                    <a:lstStyle/>
                    <a:p>
                      <a:r>
                        <a:rPr lang="en-US" sz="2000"/>
                        <a:t>Non, je n’ai pas célébré</a:t>
                      </a:r>
                      <a:r>
                        <a:rPr lang="is-IS" sz="2000"/>
                        <a:t>…</a:t>
                      </a:r>
                      <a:endParaRPr lang="en-US" sz="2000"/>
                    </a:p>
                  </a:txBody>
                  <a:tcPr anchor="ctr"/>
                </a:tc>
              </a:tr>
              <a:tr h="419629">
                <a:tc>
                  <a:txBody>
                    <a:bodyPr/>
                    <a:lstStyle/>
                    <a:p>
                      <a:r>
                        <a:rPr lang="en-US" sz="2000"/>
                        <a:t>dîner</a:t>
                      </a:r>
                    </a:p>
                  </a:txBody>
                  <a:tcPr anchor="ctr"/>
                </a:tc>
                <a:tc>
                  <a:txBody>
                    <a:bodyPr/>
                    <a:lstStyle/>
                    <a:p>
                      <a:r>
                        <a:rPr lang="en-US" sz="2000"/>
                        <a:t>Tu as dîné</a:t>
                      </a:r>
                      <a:r>
                        <a:rPr lang="is-IS" sz="2000"/>
                        <a:t>….?</a:t>
                      </a:r>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acheter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dirty="0"/>
                    </a:p>
                  </a:txBody>
                  <a:tcPr anchor="ctr"/>
                </a:tc>
              </a:tr>
              <a:tr h="419629">
                <a:tc>
                  <a:txBody>
                    <a:bodyPr/>
                    <a:lstStyle/>
                    <a:p>
                      <a:r>
                        <a:rPr lang="en-US" sz="2000"/>
                        <a:t>écouter de</a:t>
                      </a:r>
                      <a:r>
                        <a:rPr lang="en-US" sz="2000" baseline="0"/>
                        <a:t> la musique</a:t>
                      </a:r>
                      <a:endParaRPr lang="en-US" sz="2000"/>
                    </a:p>
                  </a:txBody>
                  <a:tcPr anchor="ctr"/>
                </a:tc>
                <a:tc>
                  <a:txBody>
                    <a:bodyPr/>
                    <a:lstStyle/>
                    <a:p>
                      <a:endParaRPr lang="en-US" sz="2000"/>
                    </a:p>
                  </a:txBody>
                  <a:tcPr anchor="ctr"/>
                </a:tc>
                <a:tc>
                  <a:txBody>
                    <a:bodyPr/>
                    <a:lstStyle/>
                    <a:p>
                      <a:endParaRPr lang="en-US" sz="2000" dirty="0"/>
                    </a:p>
                  </a:txBody>
                  <a:tcPr anchor="ctr"/>
                </a:tc>
                <a:tc>
                  <a:txBody>
                    <a:bodyPr/>
                    <a:lstStyle/>
                    <a:p>
                      <a:endParaRPr lang="en-US" sz="2000"/>
                    </a:p>
                    <a:p>
                      <a:endParaRPr lang="en-US" sz="2000"/>
                    </a:p>
                    <a:p>
                      <a:endParaRPr lang="en-US" sz="2000"/>
                    </a:p>
                  </a:txBody>
                  <a:tcPr anchor="ctr"/>
                </a:tc>
              </a:tr>
              <a:tr h="419629">
                <a:tc>
                  <a:txBody>
                    <a:bodyPr/>
                    <a:lstStyle/>
                    <a:p>
                      <a:r>
                        <a:rPr lang="en-US" sz="2000"/>
                        <a:t>voyager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regarder un film</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gridSpan="4">
                  <a:txBody>
                    <a:bodyPr/>
                    <a:lstStyle/>
                    <a:p>
                      <a:pPr algn="ctr"/>
                      <a:r>
                        <a:rPr lang="en-US" sz="2800" dirty="0"/>
                        <a:t>Je </a:t>
                      </a:r>
                      <a:r>
                        <a:rPr lang="en-US" sz="2800" dirty="0" err="1"/>
                        <a:t>n’ai</a:t>
                      </a:r>
                      <a:r>
                        <a:rPr lang="en-US" sz="2800" dirty="0"/>
                        <a:t> </a:t>
                      </a:r>
                      <a:r>
                        <a:rPr lang="en-US" sz="2800" dirty="0" err="1"/>
                        <a:t>rien</a:t>
                      </a:r>
                      <a:r>
                        <a:rPr lang="en-US" sz="2800" dirty="0"/>
                        <a:t> fait!  Je</a:t>
                      </a:r>
                      <a:r>
                        <a:rPr lang="en-US" sz="2800" baseline="0" dirty="0"/>
                        <a:t> </a:t>
                      </a:r>
                      <a:r>
                        <a:rPr lang="en-US" sz="2800" baseline="0" dirty="0" err="1"/>
                        <a:t>déteste</a:t>
                      </a:r>
                      <a:r>
                        <a:rPr lang="en-US" sz="2800" baseline="0" dirty="0"/>
                        <a:t> la fête de Saint Valentin!</a:t>
                      </a:r>
                      <a:endParaRPr lang="en-US" sz="2800" dirty="0"/>
                    </a:p>
                  </a:txBody>
                  <a:tcPr anchor="ctr"/>
                </a:tc>
                <a:tc hMerge="1">
                  <a:txBody>
                    <a:bodyPr/>
                    <a:lstStyle/>
                    <a:p>
                      <a:endParaRPr lang="en-US" sz="2000"/>
                    </a:p>
                  </a:txBody>
                  <a:tcPr anchor="ctr"/>
                </a:tc>
                <a:tc hMerge="1">
                  <a:txBody>
                    <a:bodyPr/>
                    <a:lstStyle/>
                    <a:p>
                      <a:endParaRPr lang="en-US" sz="2000"/>
                    </a:p>
                  </a:txBody>
                  <a:tcPr anchor="ctr"/>
                </a:tc>
                <a:tc hMerge="1">
                  <a:txBody>
                    <a:bodyPr/>
                    <a:lstStyle/>
                    <a:p>
                      <a:endParaRPr lang="en-US" sz="2000"/>
                    </a:p>
                  </a:txBody>
                  <a:tcPr anchor="ctr"/>
                </a:tc>
              </a:tr>
            </a:tbl>
          </a:graphicData>
        </a:graphic>
      </p:graphicFrame>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02111984F565}" type="slidenum">
              <a:rPr lang="en-US" smtClean="0"/>
              <a:t>56</a:t>
            </a:fld>
            <a:endParaRPr lang="en-US" dirty="0"/>
          </a:p>
        </p:txBody>
      </p:sp>
      <p:sp>
        <p:nvSpPr>
          <p:cNvPr id="5" name="Rectangle 4"/>
          <p:cNvSpPr/>
          <p:nvPr/>
        </p:nvSpPr>
        <p:spPr>
          <a:xfrm>
            <a:off x="4324027" y="3746499"/>
            <a:ext cx="4350073" cy="169340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Co-construct</a:t>
            </a:r>
          </a:p>
          <a:p>
            <a:pPr algn="ctr"/>
            <a:r>
              <a:rPr lang="en-US" sz="2400" dirty="0" smtClean="0">
                <a:solidFill>
                  <a:schemeClr val="tx1"/>
                </a:solidFill>
              </a:rPr>
              <a:t>Pretend you are the author of a grammar textbook. How would you explain the rule? </a:t>
            </a:r>
            <a:endParaRPr lang="en-US" sz="2400" dirty="0">
              <a:solidFill>
                <a:schemeClr val="tx1"/>
              </a:solidFill>
            </a:endParaRPr>
          </a:p>
        </p:txBody>
      </p:sp>
      <p:sp>
        <p:nvSpPr>
          <p:cNvPr id="7" name="TextBox 6"/>
          <p:cNvSpPr txBox="1"/>
          <p:nvPr/>
        </p:nvSpPr>
        <p:spPr>
          <a:xfrm>
            <a:off x="3738695" y="2849738"/>
            <a:ext cx="1831720" cy="461665"/>
          </a:xfrm>
          <a:prstGeom prst="rect">
            <a:avLst/>
          </a:prstGeom>
          <a:noFill/>
        </p:spPr>
        <p:txBody>
          <a:bodyPr wrap="none" rtlCol="0">
            <a:spAutoFit/>
          </a:bodyPr>
          <a:lstStyle/>
          <a:p>
            <a:r>
              <a:rPr lang="en-US" sz="2400">
                <a:solidFill>
                  <a:srgbClr val="FF0000"/>
                </a:solidFill>
              </a:rPr>
              <a:t>Oui, j’ai dîné.</a:t>
            </a:r>
          </a:p>
        </p:txBody>
      </p:sp>
      <p:sp>
        <p:nvSpPr>
          <p:cNvPr id="8" name="TextBox 7"/>
          <p:cNvSpPr txBox="1"/>
          <p:nvPr/>
        </p:nvSpPr>
        <p:spPr>
          <a:xfrm>
            <a:off x="6171533" y="2859294"/>
            <a:ext cx="2793522" cy="461665"/>
          </a:xfrm>
          <a:prstGeom prst="rect">
            <a:avLst/>
          </a:prstGeom>
          <a:noFill/>
        </p:spPr>
        <p:txBody>
          <a:bodyPr wrap="none" rtlCol="0">
            <a:spAutoFit/>
          </a:bodyPr>
          <a:lstStyle/>
          <a:p>
            <a:r>
              <a:rPr lang="en-US" sz="2400">
                <a:solidFill>
                  <a:srgbClr val="FF0000"/>
                </a:solidFill>
              </a:rPr>
              <a:t>Non, je </a:t>
            </a:r>
            <a:r>
              <a:rPr lang="en-US" sz="2400">
                <a:solidFill>
                  <a:srgbClr val="7030A0"/>
                </a:solidFill>
              </a:rPr>
              <a:t>n’</a:t>
            </a:r>
            <a:r>
              <a:rPr lang="en-US" sz="2400">
                <a:solidFill>
                  <a:srgbClr val="FF0000"/>
                </a:solidFill>
              </a:rPr>
              <a:t>ai </a:t>
            </a:r>
            <a:r>
              <a:rPr lang="en-US" sz="2400">
                <a:solidFill>
                  <a:srgbClr val="7030A0"/>
                </a:solidFill>
              </a:rPr>
              <a:t>pas</a:t>
            </a:r>
            <a:r>
              <a:rPr lang="en-US" sz="2400">
                <a:solidFill>
                  <a:srgbClr val="FF0000"/>
                </a:solidFill>
              </a:rPr>
              <a:t> dîné.</a:t>
            </a:r>
          </a:p>
        </p:txBody>
      </p:sp>
      <p:sp>
        <p:nvSpPr>
          <p:cNvPr id="9" name="TextBox 8"/>
          <p:cNvSpPr txBox="1"/>
          <p:nvPr/>
        </p:nvSpPr>
        <p:spPr>
          <a:xfrm>
            <a:off x="1606416" y="3284834"/>
            <a:ext cx="2133789" cy="461665"/>
          </a:xfrm>
          <a:prstGeom prst="rect">
            <a:avLst/>
          </a:prstGeom>
          <a:noFill/>
        </p:spPr>
        <p:txBody>
          <a:bodyPr wrap="none" rtlCol="0">
            <a:spAutoFit/>
          </a:bodyPr>
          <a:lstStyle/>
          <a:p>
            <a:r>
              <a:rPr lang="en-US" sz="2400">
                <a:solidFill>
                  <a:srgbClr val="FF0000"/>
                </a:solidFill>
              </a:rPr>
              <a:t>Tu as acheté..?.</a:t>
            </a:r>
          </a:p>
        </p:txBody>
      </p:sp>
    </p:spTree>
    <p:extLst>
      <p:ext uri="{BB962C8B-B14F-4D97-AF65-F5344CB8AC3E}">
        <p14:creationId xmlns:p14="http://schemas.microsoft.com/office/powerpoint/2010/main" val="182856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92" y="344801"/>
            <a:ext cx="7886700" cy="1325563"/>
          </a:xfrm>
        </p:spPr>
        <p:txBody>
          <a:bodyPr/>
          <a:lstStyle/>
          <a:p>
            <a:r>
              <a:rPr lang="en-US"/>
              <a:t>Guess the answer.</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9879" y="365126"/>
            <a:ext cx="3768725" cy="1938545"/>
          </a:xfrm>
        </p:spPr>
      </p:pic>
      <p:sp>
        <p:nvSpPr>
          <p:cNvPr id="9" name="Content Placeholder 8"/>
          <p:cNvSpPr>
            <a:spLocks noGrp="1"/>
          </p:cNvSpPr>
          <p:nvPr>
            <p:ph sz="half" idx="2"/>
          </p:nvPr>
        </p:nvSpPr>
        <p:spPr>
          <a:xfrm>
            <a:off x="4739879" y="2511490"/>
            <a:ext cx="4224012" cy="2531565"/>
          </a:xfrm>
        </p:spPr>
        <p:txBody>
          <a:bodyPr>
            <a:normAutofit fontScale="92500" lnSpcReduction="20000"/>
          </a:bodyPr>
          <a:lstStyle/>
          <a:p>
            <a:pPr marL="457200" indent="-457200">
              <a:buFont typeface="+mj-lt"/>
              <a:buAutoNum type="arabicPeriod"/>
            </a:pPr>
            <a:r>
              <a:rPr lang="en-US"/>
              <a:t>Tu as regardé un film?</a:t>
            </a:r>
          </a:p>
          <a:p>
            <a:pPr marL="457200" indent="-457200">
              <a:buFont typeface="+mj-lt"/>
              <a:buAutoNum type="arabicPeriod"/>
            </a:pPr>
            <a:r>
              <a:rPr lang="en-US"/>
              <a:t>Tu as écouté de la musique?</a:t>
            </a:r>
          </a:p>
          <a:p>
            <a:pPr marL="457200" indent="-457200">
              <a:buFont typeface="+mj-lt"/>
              <a:buAutoNum type="arabicPeriod"/>
            </a:pPr>
            <a:r>
              <a:rPr lang="en-US"/>
              <a:t>Tu as acheté du parfum?</a:t>
            </a:r>
          </a:p>
          <a:p>
            <a:pPr marL="457200" indent="-457200">
              <a:buFont typeface="+mj-lt"/>
              <a:buAutoNum type="arabicPeriod"/>
            </a:pPr>
            <a:r>
              <a:rPr lang="en-US"/>
              <a:t>Tu as dîné au restaurant? </a:t>
            </a:r>
          </a:p>
          <a:p>
            <a:pPr marL="457200" indent="-457200">
              <a:buFont typeface="+mj-lt"/>
              <a:buAutoNum type="arabicPeriod"/>
            </a:pPr>
            <a:r>
              <a:rPr lang="is-IS"/>
              <a:t>….</a:t>
            </a:r>
          </a:p>
          <a:p>
            <a:pPr marL="457200" indent="-457200">
              <a:buFont typeface="+mj-lt"/>
              <a:buAutoNum type="arabicPeriod"/>
            </a:pPr>
            <a:r>
              <a:rPr lang="is-IS"/>
              <a:t>....</a:t>
            </a:r>
          </a:p>
          <a:p>
            <a:pPr marL="457200" indent="-457200">
              <a:buFont typeface="+mj-lt"/>
              <a:buAutoNum type="arabicPeriod"/>
            </a:pPr>
            <a:r>
              <a:rPr lang="is-IS"/>
              <a:t>....</a:t>
            </a:r>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57</a:t>
            </a:fld>
            <a:endParaRPr lang="en-US" dirty="0"/>
          </a:p>
        </p:txBody>
      </p:sp>
      <p:sp>
        <p:nvSpPr>
          <p:cNvPr id="6" name="Rectangle 5"/>
          <p:cNvSpPr/>
          <p:nvPr/>
        </p:nvSpPr>
        <p:spPr>
          <a:xfrm rot="20975737">
            <a:off x="637308" y="2355273"/>
            <a:ext cx="2964873" cy="26600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t>J’ai acheté des fleurs.</a:t>
            </a:r>
          </a:p>
        </p:txBody>
      </p:sp>
      <p:sp>
        <p:nvSpPr>
          <p:cNvPr id="7" name="Rectangle 6"/>
          <p:cNvSpPr/>
          <p:nvPr/>
        </p:nvSpPr>
        <p:spPr>
          <a:xfrm rot="20975737">
            <a:off x="637309" y="2355273"/>
            <a:ext cx="2964873" cy="266007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i="1"/>
          </a:p>
        </p:txBody>
      </p:sp>
      <p:sp>
        <p:nvSpPr>
          <p:cNvPr id="10" name="TextBox 9"/>
          <p:cNvSpPr txBox="1"/>
          <p:nvPr/>
        </p:nvSpPr>
        <p:spPr>
          <a:xfrm>
            <a:off x="3485495" y="5298843"/>
            <a:ext cx="5265801" cy="954107"/>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a:solidFill>
                  <a:schemeClr val="tx1"/>
                </a:solidFill>
              </a:rPr>
              <a:t>Exit Slip:  Write 3 things you did or </a:t>
            </a:r>
          </a:p>
          <a:p>
            <a:r>
              <a:rPr lang="en-US" sz="2800">
                <a:solidFill>
                  <a:schemeClr val="tx1"/>
                </a:solidFill>
              </a:rPr>
              <a:t>didn’t do for Valentine’s Day.</a:t>
            </a:r>
          </a:p>
        </p:txBody>
      </p:sp>
    </p:spTree>
    <p:extLst>
      <p:ext uri="{BB962C8B-B14F-4D97-AF65-F5344CB8AC3E}">
        <p14:creationId xmlns:p14="http://schemas.microsoft.com/office/powerpoint/2010/main" val="25154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875289" y="1598180"/>
            <a:ext cx="7559675" cy="4093428"/>
          </a:xfrm>
          <a:prstGeom prst="rect">
            <a:avLst/>
          </a:prstGeom>
          <a:solidFill>
            <a:schemeClr val="accent1"/>
          </a:solidFill>
          <a:ln w="9525">
            <a:noFill/>
            <a:miter lim="800000"/>
            <a:headEnd/>
            <a:tailEnd/>
          </a:ln>
        </p:spPr>
        <p:txBody>
          <a:bodyPr>
            <a:prstTxWarp prst="textNoShape">
              <a:avLst/>
            </a:prstTxWarp>
            <a:spAutoFit/>
          </a:bodyPr>
          <a:lstStyle/>
          <a:p>
            <a:pPr algn="ctr"/>
            <a:r>
              <a:rPr lang="en-US" sz="3200"/>
              <a:t>Meaning does not arrive because we have highlighted text or used sticky notes or answered the comprehension worksheet. </a:t>
            </a:r>
          </a:p>
          <a:p>
            <a:pPr algn="ctr"/>
            <a:endParaRPr lang="en-US" sz="3200"/>
          </a:p>
          <a:p>
            <a:pPr algn="ctr"/>
            <a:r>
              <a:rPr lang="en-US" sz="3200"/>
              <a:t>Meaning arrives because we are purposefully engaged in thinking while we read.</a:t>
            </a:r>
            <a:r>
              <a:rPr lang="en-US"/>
              <a:t> </a:t>
            </a:r>
          </a:p>
          <a:p>
            <a:pPr algn="ctr"/>
            <a:endParaRPr lang="en-US"/>
          </a:p>
          <a:p>
            <a:pPr algn="r"/>
            <a:r>
              <a:rPr lang="en-US"/>
              <a:t>- Tovani</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58</a:t>
            </a:fld>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591156"/>
            <a:ext cx="7886700" cy="3534344"/>
          </a:xfrm>
        </p:spPr>
        <p:txBody>
          <a:bodyPr>
            <a:noAutofit/>
          </a:bodyPr>
          <a:lstStyle/>
          <a:p>
            <a:r>
              <a:rPr lang="en-US" sz="4000" dirty="0">
                <a:solidFill>
                  <a:schemeClr val="tx1"/>
                </a:solidFill>
              </a:rPr>
              <a:t/>
            </a:r>
            <a:br>
              <a:rPr lang="en-US" sz="4000" dirty="0">
                <a:solidFill>
                  <a:schemeClr val="tx1"/>
                </a:solidFill>
              </a:rPr>
            </a:br>
            <a:r>
              <a:rPr lang="en-US" sz="4000" dirty="0"/>
              <a:t/>
            </a:r>
            <a:br>
              <a:rPr lang="en-US" sz="4000" dirty="0"/>
            </a:br>
            <a:endParaRPr lang="en-US" sz="4000" dirty="0"/>
          </a:p>
        </p:txBody>
      </p:sp>
      <p:sp>
        <p:nvSpPr>
          <p:cNvPr id="5" name="Text Placeholder 4"/>
          <p:cNvSpPr>
            <a:spLocks noGrp="1"/>
          </p:cNvSpPr>
          <p:nvPr>
            <p:ph type="body" sz="half" idx="2"/>
          </p:nvPr>
        </p:nvSpPr>
        <p:spPr>
          <a:xfrm>
            <a:off x="629840" y="591156"/>
            <a:ext cx="7885509" cy="1501826"/>
          </a:xfrm>
        </p:spPr>
        <p:txBody>
          <a:bodyPr>
            <a:noAutofit/>
          </a:bodyPr>
          <a:lstStyle/>
          <a:p>
            <a:pPr algn="ctr"/>
            <a:r>
              <a:rPr lang="en-US" sz="3600" b="1" dirty="0">
                <a:solidFill>
                  <a:schemeClr val="tx1"/>
                </a:solidFill>
              </a:rPr>
              <a:t>Building Literacy in the </a:t>
            </a:r>
          </a:p>
          <a:p>
            <a:pPr algn="ctr"/>
            <a:r>
              <a:rPr lang="en-US" sz="3600" b="1" dirty="0">
                <a:solidFill>
                  <a:schemeClr val="tx1"/>
                </a:solidFill>
              </a:rPr>
              <a:t>Interpersonal Mode</a:t>
            </a:r>
            <a:endParaRPr lang="en-US" sz="3600" dirty="0"/>
          </a:p>
        </p:txBody>
      </p:sp>
      <p:sp>
        <p:nvSpPr>
          <p:cNvPr id="10" name="Slide Number Placeholder 9"/>
          <p:cNvSpPr>
            <a:spLocks noGrp="1"/>
          </p:cNvSpPr>
          <p:nvPr>
            <p:ph type="sldNum" sz="quarter" idx="12"/>
          </p:nvPr>
        </p:nvSpPr>
        <p:spPr/>
        <p:txBody>
          <a:bodyPr/>
          <a:lstStyle/>
          <a:p>
            <a:fld id="{D57F1E4F-1CFF-5643-939E-02111984F565}" type="slidenum">
              <a:rPr lang="en-US" smtClean="0"/>
              <a:t>59</a:t>
            </a:fld>
            <a:endParaRPr lang="en-US" dirty="0"/>
          </a:p>
        </p:txBody>
      </p:sp>
      <p:pic>
        <p:nvPicPr>
          <p:cNvPr id="9" name="Picture 8"/>
          <p:cNvPicPr>
            <a:picLocks noChangeAspect="1"/>
          </p:cNvPicPr>
          <p:nvPr/>
        </p:nvPicPr>
        <p:blipFill>
          <a:blip r:embed="rId2"/>
          <a:stretch>
            <a:fillRect/>
          </a:stretch>
        </p:blipFill>
        <p:spPr>
          <a:xfrm>
            <a:off x="2067170" y="2092982"/>
            <a:ext cx="5010847" cy="3334490"/>
          </a:xfrm>
          <a:prstGeom prst="rect">
            <a:avLst/>
          </a:prstGeom>
        </p:spPr>
      </p:pic>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009880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6</a:t>
            </a:fld>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80" y="276612"/>
            <a:ext cx="1828800" cy="1828800"/>
          </a:xfrm>
          <a:prstGeom prst="rect">
            <a:avLst/>
          </a:prstGeom>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80" y="2402082"/>
            <a:ext cx="1828800" cy="1828800"/>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628" y="4527551"/>
            <a:ext cx="1828800" cy="1828800"/>
          </a:xfrm>
          <a:prstGeom prst="rect">
            <a:avLst/>
          </a:prstGeom>
        </p:spPr>
      </p:pic>
      <p:sp>
        <p:nvSpPr>
          <p:cNvPr id="4" name="Rounded Rectangle 3"/>
          <p:cNvSpPr/>
          <p:nvPr/>
        </p:nvSpPr>
        <p:spPr>
          <a:xfrm>
            <a:off x="2549237" y="484909"/>
            <a:ext cx="6151418" cy="5774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a:buFont typeface="Arial" charset="0"/>
              <a:buChar char="•"/>
            </a:pPr>
            <a:r>
              <a:rPr lang="en-US" sz="2800" i="1" dirty="0"/>
              <a:t>How do I use authentic text to develop the interpretive mode of communication?</a:t>
            </a:r>
          </a:p>
          <a:p>
            <a:pPr lvl="0"/>
            <a:endParaRPr lang="en-US" sz="2800" dirty="0"/>
          </a:p>
          <a:p>
            <a:pPr marL="285750" lvl="0" indent="-285750">
              <a:buFont typeface="Arial" charset="0"/>
              <a:buChar char="•"/>
            </a:pPr>
            <a:r>
              <a:rPr lang="en-US" sz="2800" i="1" dirty="0"/>
              <a:t>What strategies can be used to enhance presentational skills at all proficiency levels?</a:t>
            </a:r>
          </a:p>
          <a:p>
            <a:pPr marL="285750" lvl="0" indent="-285750">
              <a:buFont typeface="Arial" charset="0"/>
              <a:buChar char="•"/>
            </a:pPr>
            <a:endParaRPr lang="en-US" sz="2800" i="1" dirty="0"/>
          </a:p>
          <a:p>
            <a:pPr marL="285750" lvl="0" indent="-285750">
              <a:buFont typeface="Arial" charset="0"/>
              <a:buChar char="•"/>
            </a:pPr>
            <a:r>
              <a:rPr lang="en-US" sz="2800" i="1" dirty="0"/>
              <a:t>How do I develop the ability for meaningful communication at all proficiency levels. </a:t>
            </a:r>
          </a:p>
          <a:p>
            <a:pPr marL="285750" lvl="0" indent="-285750">
              <a:buFont typeface="Arial" charset="0"/>
              <a:buChar char="•"/>
            </a:pPr>
            <a:endParaRPr lang="en-US" sz="2800" i="1" dirty="0"/>
          </a:p>
          <a:p>
            <a:pPr marL="285750" lvl="0" indent="-285750">
              <a:buFont typeface="Arial" charset="0"/>
              <a:buChar char="•"/>
            </a:pPr>
            <a:endParaRPr lang="en-US" sz="2800" i="1" dirty="0"/>
          </a:p>
          <a:p>
            <a:pPr lvl="0"/>
            <a:endParaRPr lang="en-US" sz="2800" dirty="0"/>
          </a:p>
        </p:txBody>
      </p:sp>
    </p:spTree>
    <p:extLst>
      <p:ext uri="{BB962C8B-B14F-4D97-AF65-F5344CB8AC3E}">
        <p14:creationId xmlns:p14="http://schemas.microsoft.com/office/powerpoint/2010/main" val="5558271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3641725" y="2255577"/>
            <a:ext cx="1931400" cy="3739485"/>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head</a:t>
            </a:r>
          </a:p>
          <a:p>
            <a:pPr algn="ctr">
              <a:lnSpc>
                <a:spcPct val="110000"/>
              </a:lnSpc>
            </a:pPr>
            <a:r>
              <a:rPr lang="en-US" sz="3600">
                <a:solidFill>
                  <a:schemeClr val="tx1">
                    <a:lumMod val="95000"/>
                  </a:schemeClr>
                </a:solidFill>
              </a:rPr>
              <a:t>foot</a:t>
            </a:r>
          </a:p>
          <a:p>
            <a:pPr algn="ctr">
              <a:lnSpc>
                <a:spcPct val="110000"/>
              </a:lnSpc>
            </a:pPr>
            <a:r>
              <a:rPr lang="en-US" sz="3600">
                <a:solidFill>
                  <a:schemeClr val="tx1">
                    <a:lumMod val="95000"/>
                  </a:schemeClr>
                </a:solidFill>
              </a:rPr>
              <a:t>hand</a:t>
            </a:r>
          </a:p>
          <a:p>
            <a:pPr algn="ctr">
              <a:lnSpc>
                <a:spcPct val="110000"/>
              </a:lnSpc>
            </a:pPr>
            <a:r>
              <a:rPr lang="en-US" sz="3600">
                <a:solidFill>
                  <a:schemeClr val="tx1">
                    <a:lumMod val="95000"/>
                  </a:schemeClr>
                </a:solidFill>
              </a:rPr>
              <a:t>stomach</a:t>
            </a:r>
          </a:p>
          <a:p>
            <a:pPr algn="ctr">
              <a:lnSpc>
                <a:spcPct val="110000"/>
              </a:lnSpc>
            </a:pPr>
            <a:r>
              <a:rPr lang="en-US" sz="3600">
                <a:solidFill>
                  <a:schemeClr val="tx1">
                    <a:lumMod val="95000"/>
                  </a:schemeClr>
                </a:solidFill>
              </a:rPr>
              <a:t>eyes</a:t>
            </a:r>
          </a:p>
          <a:p>
            <a:pPr algn="ctr">
              <a:lnSpc>
                <a:spcPct val="110000"/>
              </a:lnSpc>
            </a:pPr>
            <a:endParaRPr lang="en-US" sz="3600">
              <a:solidFill>
                <a:schemeClr val="tx2"/>
              </a:solidFill>
            </a:endParaRPr>
          </a:p>
        </p:txBody>
      </p:sp>
      <p:sp>
        <p:nvSpPr>
          <p:cNvPr id="5" name="Title 4"/>
          <p:cNvSpPr>
            <a:spLocks noGrp="1"/>
          </p:cNvSpPr>
          <p:nvPr>
            <p:ph type="title"/>
          </p:nvPr>
        </p:nvSpPr>
        <p:spPr>
          <a:xfrm>
            <a:off x="628650" y="365127"/>
            <a:ext cx="7893050" cy="841374"/>
          </a:xfrm>
          <a:solidFill>
            <a:schemeClr val="accent1"/>
          </a:solidFill>
        </p:spPr>
        <p:txBody>
          <a:bodyPr>
            <a:noAutofit/>
          </a:bodyPr>
          <a:lstStyle/>
          <a:p>
            <a:pPr algn="ctr"/>
            <a:r>
              <a:rPr lang="en-US" sz="2800">
                <a:solidFill>
                  <a:schemeClr val="tx1"/>
                </a:solidFill>
              </a:rPr>
              <a:t>Have a conversation using the following words. </a:t>
            </a:r>
          </a:p>
        </p:txBody>
      </p:sp>
      <p:sp>
        <p:nvSpPr>
          <p:cNvPr id="4" name="Footer Placeholder 3"/>
          <p:cNvSpPr>
            <a:spLocks noGrp="1"/>
          </p:cNvSpPr>
          <p:nvPr>
            <p:ph type="ftr" sz="quarter" idx="11"/>
          </p:nvPr>
        </p:nvSpPr>
        <p:spPr/>
        <p:txBody>
          <a:bodyPr/>
          <a:lstStyle/>
          <a:p>
            <a:r>
              <a:rPr lang="en-US"/>
              <a:t>Laura Terrill</a:t>
            </a:r>
          </a:p>
        </p:txBody>
      </p:sp>
      <p:sp>
        <p:nvSpPr>
          <p:cNvPr id="6" name="Text Box 2"/>
          <p:cNvSpPr txBox="1">
            <a:spLocks noChangeArrowheads="1"/>
          </p:cNvSpPr>
          <p:nvPr/>
        </p:nvSpPr>
        <p:spPr bwMode="auto">
          <a:xfrm>
            <a:off x="6258432" y="2255577"/>
            <a:ext cx="1931400" cy="3130087"/>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nose</a:t>
            </a:r>
          </a:p>
          <a:p>
            <a:pPr algn="ctr">
              <a:lnSpc>
                <a:spcPct val="110000"/>
              </a:lnSpc>
            </a:pPr>
            <a:r>
              <a:rPr lang="en-US" sz="3600">
                <a:solidFill>
                  <a:schemeClr val="tx1">
                    <a:lumMod val="95000"/>
                  </a:schemeClr>
                </a:solidFill>
              </a:rPr>
              <a:t>ears</a:t>
            </a:r>
          </a:p>
          <a:p>
            <a:pPr algn="ctr">
              <a:lnSpc>
                <a:spcPct val="110000"/>
              </a:lnSpc>
            </a:pPr>
            <a:r>
              <a:rPr lang="en-US" sz="3600">
                <a:solidFill>
                  <a:schemeClr val="tx1">
                    <a:lumMod val="95000"/>
                  </a:schemeClr>
                </a:solidFill>
              </a:rPr>
              <a:t>mouth</a:t>
            </a:r>
          </a:p>
          <a:p>
            <a:pPr algn="ctr">
              <a:lnSpc>
                <a:spcPct val="110000"/>
              </a:lnSpc>
            </a:pPr>
            <a:r>
              <a:rPr lang="en-US" sz="3600">
                <a:solidFill>
                  <a:schemeClr val="tx1">
                    <a:lumMod val="95000"/>
                  </a:schemeClr>
                </a:solidFill>
              </a:rPr>
              <a:t>knee</a:t>
            </a:r>
          </a:p>
          <a:p>
            <a:pPr algn="ctr">
              <a:lnSpc>
                <a:spcPct val="110000"/>
              </a:lnSpc>
            </a:pPr>
            <a:r>
              <a:rPr lang="en-US" sz="3600">
                <a:solidFill>
                  <a:schemeClr val="tx1">
                    <a:lumMod val="95000"/>
                  </a:schemeClr>
                </a:solidFill>
              </a:rPr>
              <a:t>hair</a:t>
            </a:r>
          </a:p>
        </p:txBody>
      </p:sp>
      <p:pic>
        <p:nvPicPr>
          <p:cNvPr id="7" name="Picture 6" descr="images.jpeg"/>
          <p:cNvPicPr>
            <a:picLocks noChangeAspect="1"/>
          </p:cNvPicPr>
          <p:nvPr/>
        </p:nvPicPr>
        <p:blipFill>
          <a:blip r:embed="rId3"/>
          <a:stretch>
            <a:fillRect/>
          </a:stretch>
        </p:blipFill>
        <p:spPr>
          <a:xfrm>
            <a:off x="384520" y="2089150"/>
            <a:ext cx="2559408" cy="3776472"/>
          </a:xfrm>
          <a:prstGeom prst="rect">
            <a:avLst/>
          </a:prstGeom>
        </p:spPr>
      </p:pic>
      <p:sp>
        <p:nvSpPr>
          <p:cNvPr id="2" name="Slide Number Placeholder 1"/>
          <p:cNvSpPr>
            <a:spLocks noGrp="1"/>
          </p:cNvSpPr>
          <p:nvPr>
            <p:ph type="sldNum" sz="quarter" idx="12"/>
          </p:nvPr>
        </p:nvSpPr>
        <p:spPr/>
        <p:txBody>
          <a:bodyPr/>
          <a:lstStyle/>
          <a:p>
            <a:fld id="{D57F1E4F-1CFF-5643-939E-02111984F565}" type="slidenum">
              <a:rPr lang="en-US" smtClean="0"/>
              <a:t>60</a:t>
            </a:fld>
            <a:endParaRPr lang="en-US" dirty="0"/>
          </a:p>
        </p:txBody>
      </p:sp>
    </p:spTree>
    <p:extLst>
      <p:ext uri="{BB962C8B-B14F-4D97-AF65-F5344CB8AC3E}">
        <p14:creationId xmlns:p14="http://schemas.microsoft.com/office/powerpoint/2010/main" val="1988544174"/>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723888" y="576263"/>
            <a:ext cx="3768912" cy="823912"/>
          </a:xfrm>
          <a:solidFill>
            <a:schemeClr val="accent1"/>
          </a:solidFill>
        </p:spPr>
        <p:txBody>
          <a:bodyPr anchor="ctr">
            <a:normAutofit/>
          </a:bodyPr>
          <a:lstStyle/>
          <a:p>
            <a:pPr algn="ctr"/>
            <a:r>
              <a:rPr lang="en-US" sz="3200" dirty="0">
                <a:solidFill>
                  <a:schemeClr val="tx1"/>
                </a:solidFill>
              </a:rPr>
              <a:t>Lexical Chaining</a:t>
            </a:r>
          </a:p>
        </p:txBody>
      </p:sp>
      <p:sp>
        <p:nvSpPr>
          <p:cNvPr id="7" name="Content Placeholder 6"/>
          <p:cNvSpPr>
            <a:spLocks noGrp="1"/>
          </p:cNvSpPr>
          <p:nvPr>
            <p:ph sz="half" idx="2"/>
          </p:nvPr>
        </p:nvSpPr>
        <p:spPr>
          <a:xfrm>
            <a:off x="717363" y="1768473"/>
            <a:ext cx="3768912" cy="4492625"/>
          </a:xfrm>
          <a:solidFill>
            <a:schemeClr val="tx1"/>
          </a:solidFill>
          <a:ln>
            <a:solidFill>
              <a:schemeClr val="accent2"/>
            </a:solidFill>
          </a:ln>
        </p:spPr>
        <p:txBody>
          <a:bodyPr>
            <a:noAutofit/>
          </a:bodyPr>
          <a:lstStyle/>
          <a:p>
            <a:pPr marL="274320" indent="-274320">
              <a:lnSpc>
                <a:spcPct val="100000"/>
              </a:lnSpc>
              <a:buFont typeface="Wingdings" charset="2"/>
              <a:buChar char="Ø"/>
            </a:pPr>
            <a:r>
              <a:rPr lang="en-US" sz="2800">
                <a:solidFill>
                  <a:schemeClr val="bg1"/>
                </a:solidFill>
              </a:rPr>
              <a:t>What color is Paul’s shirt? </a:t>
            </a:r>
          </a:p>
          <a:p>
            <a:pPr marL="274320" indent="-274320">
              <a:lnSpc>
                <a:spcPct val="100000"/>
              </a:lnSpc>
              <a:buFont typeface="Wingdings" charset="2"/>
              <a:buChar char="Ø"/>
            </a:pPr>
            <a:r>
              <a:rPr lang="en-US" sz="2800">
                <a:solidFill>
                  <a:srgbClr val="FF0000"/>
                </a:solidFill>
              </a:rPr>
              <a:t>Green. </a:t>
            </a:r>
          </a:p>
          <a:p>
            <a:pPr marL="274320" indent="-274320">
              <a:lnSpc>
                <a:spcPct val="100000"/>
              </a:lnSpc>
              <a:buFont typeface="Wingdings" charset="2"/>
              <a:buChar char="Ø"/>
            </a:pPr>
            <a:r>
              <a:rPr lang="en-US" sz="2800">
                <a:solidFill>
                  <a:schemeClr val="bg1"/>
                </a:solidFill>
              </a:rPr>
              <a:t>That’s right. And what           color is Ann’s sweater</a:t>
            </a:r>
            <a:r>
              <a:rPr lang="en-US" sz="2800"/>
              <a:t>?</a:t>
            </a:r>
          </a:p>
          <a:p>
            <a:pPr marL="274320" indent="-274320">
              <a:lnSpc>
                <a:spcPct val="100000"/>
              </a:lnSpc>
              <a:buFont typeface="Wingdings" charset="2"/>
              <a:buChar char="Ø"/>
            </a:pPr>
            <a:r>
              <a:rPr lang="en-US" sz="2800">
                <a:solidFill>
                  <a:srgbClr val="FF0000"/>
                </a:solidFill>
              </a:rPr>
              <a:t>Ann’s sweater is red. </a:t>
            </a:r>
          </a:p>
          <a:p>
            <a:pPr marL="274320" indent="-274320">
              <a:lnSpc>
                <a:spcPct val="100000"/>
              </a:lnSpc>
              <a:buFont typeface="Wingdings" charset="2"/>
              <a:buChar char="Ø"/>
            </a:pPr>
            <a:r>
              <a:rPr lang="en-US" sz="2800">
                <a:solidFill>
                  <a:schemeClr val="bg1"/>
                </a:solidFill>
              </a:rPr>
              <a:t>Red, yes. And the color of your jeans? </a:t>
            </a:r>
          </a:p>
        </p:txBody>
      </p:sp>
      <p:sp>
        <p:nvSpPr>
          <p:cNvPr id="10" name="Text Placeholder 9"/>
          <p:cNvSpPr>
            <a:spLocks noGrp="1"/>
          </p:cNvSpPr>
          <p:nvPr>
            <p:ph type="body" sz="quarter" idx="3"/>
          </p:nvPr>
        </p:nvSpPr>
        <p:spPr>
          <a:xfrm>
            <a:off x="4623768" y="576263"/>
            <a:ext cx="3776661" cy="823912"/>
          </a:xfrm>
          <a:solidFill>
            <a:schemeClr val="accent1"/>
          </a:solidFill>
        </p:spPr>
        <p:txBody>
          <a:bodyPr anchor="ctr">
            <a:normAutofit/>
          </a:bodyPr>
          <a:lstStyle/>
          <a:p>
            <a:pPr algn="ctr"/>
            <a:r>
              <a:rPr lang="en-US" sz="3200">
                <a:solidFill>
                  <a:schemeClr val="tx1"/>
                </a:solidFill>
              </a:rPr>
              <a:t>Known Responses</a:t>
            </a:r>
          </a:p>
        </p:txBody>
      </p:sp>
      <p:sp>
        <p:nvSpPr>
          <p:cNvPr id="11" name="Content Placeholder 10"/>
          <p:cNvSpPr>
            <a:spLocks noGrp="1"/>
          </p:cNvSpPr>
          <p:nvPr>
            <p:ph sz="quarter" idx="4"/>
          </p:nvPr>
        </p:nvSpPr>
        <p:spPr>
          <a:xfrm>
            <a:off x="4623768" y="1768474"/>
            <a:ext cx="3776661" cy="4492625"/>
          </a:xfrm>
          <a:solidFill>
            <a:schemeClr val="tx1"/>
          </a:solidFill>
          <a:ln>
            <a:solidFill>
              <a:schemeClr val="accent2"/>
            </a:solidFill>
          </a:ln>
        </p:spPr>
        <p:txBody>
          <a:bodyPr>
            <a:noAutofit/>
          </a:bodyPr>
          <a:lstStyle/>
          <a:p>
            <a:pPr marL="274320" indent="-274320">
              <a:lnSpc>
                <a:spcPct val="100000"/>
              </a:lnSpc>
              <a:buFont typeface="Wingdings" charset="2"/>
              <a:buChar char="Ø"/>
            </a:pPr>
            <a:r>
              <a:rPr lang="en-US" sz="2800">
                <a:solidFill>
                  <a:srgbClr val="FF0000"/>
                </a:solidFill>
              </a:rPr>
              <a:t>What time does school start? </a:t>
            </a:r>
          </a:p>
          <a:p>
            <a:pPr marL="274320" indent="-274320">
              <a:lnSpc>
                <a:spcPct val="100000"/>
              </a:lnSpc>
              <a:buFont typeface="Wingdings" charset="2"/>
              <a:buChar char="Ø"/>
            </a:pPr>
            <a:r>
              <a:rPr lang="en-US" sz="2800">
                <a:solidFill>
                  <a:schemeClr val="bg1"/>
                </a:solidFill>
              </a:rPr>
              <a:t>It starts at 8:05. </a:t>
            </a:r>
          </a:p>
          <a:p>
            <a:pPr marL="274320" indent="-274320">
              <a:lnSpc>
                <a:spcPct val="100000"/>
              </a:lnSpc>
              <a:buFont typeface="Wingdings" charset="2"/>
              <a:buChar char="Ø"/>
            </a:pPr>
            <a:r>
              <a:rPr lang="en-US" sz="2800">
                <a:solidFill>
                  <a:srgbClr val="FF0000"/>
                </a:solidFill>
              </a:rPr>
              <a:t>What time do you have French? </a:t>
            </a:r>
          </a:p>
          <a:p>
            <a:pPr marL="274320" indent="-274320">
              <a:lnSpc>
                <a:spcPct val="100000"/>
              </a:lnSpc>
              <a:buFont typeface="Wingdings" charset="2"/>
              <a:buChar char="Ø"/>
            </a:pPr>
            <a:r>
              <a:rPr lang="en-US" sz="2800">
                <a:solidFill>
                  <a:schemeClr val="bg1"/>
                </a:solidFill>
              </a:rPr>
              <a:t>I have French at 10:10</a:t>
            </a:r>
            <a:r>
              <a:rPr lang="en-US" sz="2800"/>
              <a:t>. </a:t>
            </a:r>
          </a:p>
          <a:p>
            <a:pPr marL="274320" indent="-274320">
              <a:lnSpc>
                <a:spcPct val="100000"/>
              </a:lnSpc>
              <a:buFont typeface="Wingdings" charset="2"/>
              <a:buChar char="Ø"/>
            </a:pPr>
            <a:r>
              <a:rPr lang="en-US" sz="2800">
                <a:solidFill>
                  <a:srgbClr val="FF0000"/>
                </a:solidFill>
              </a:rPr>
              <a:t>Me too. What time do you go home? </a:t>
            </a:r>
          </a:p>
          <a:p>
            <a:pPr marL="274320" indent="-274320">
              <a:lnSpc>
                <a:spcPct val="100000"/>
              </a:lnSpc>
              <a:buFont typeface="Wingdings" charset="2"/>
              <a:buChar char="Ø"/>
            </a:pPr>
            <a:r>
              <a:rPr lang="en-US" sz="2800">
                <a:solidFill>
                  <a:schemeClr val="bg1"/>
                </a:solidFill>
              </a:rPr>
              <a:t>School ends at 3:10. </a:t>
            </a:r>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61</a:t>
            </a:fld>
            <a:endParaRPr lang="en-US" dirty="0"/>
          </a:p>
        </p:txBody>
      </p:sp>
    </p:spTree>
    <p:extLst>
      <p:ext uri="{BB962C8B-B14F-4D97-AF65-F5344CB8AC3E}">
        <p14:creationId xmlns:p14="http://schemas.microsoft.com/office/powerpoint/2010/main" val="58613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11"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00360" y="330271"/>
            <a:ext cx="6708380" cy="1520754"/>
          </a:xfrm>
        </p:spPr>
      </p:pic>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62</a:t>
            </a:fld>
            <a:endParaRPr lang="en-US" dirty="0"/>
          </a:p>
        </p:txBody>
      </p:sp>
      <p:sp>
        <p:nvSpPr>
          <p:cNvPr id="11" name="Content Placeholder 9"/>
          <p:cNvSpPr txBox="1">
            <a:spLocks/>
          </p:cNvSpPr>
          <p:nvPr/>
        </p:nvSpPr>
        <p:spPr>
          <a:xfrm>
            <a:off x="879080" y="1851025"/>
            <a:ext cx="3775470" cy="435133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a:p>
        </p:txBody>
      </p:sp>
      <p:sp>
        <p:nvSpPr>
          <p:cNvPr id="13" name="Content Placeholder 9"/>
          <p:cNvSpPr txBox="1">
            <a:spLocks/>
          </p:cNvSpPr>
          <p:nvPr/>
        </p:nvSpPr>
        <p:spPr>
          <a:xfrm>
            <a:off x="5100533" y="2766774"/>
            <a:ext cx="3768725" cy="2673827"/>
          </a:xfrm>
          <a:prstGeom prst="rect">
            <a:avLst/>
          </a:prstGeom>
          <a:solidFill>
            <a:schemeClr val="accent1"/>
          </a:solidFill>
          <a:ln>
            <a:solidFill>
              <a:schemeClr val="accent3">
                <a:lumMod val="40000"/>
                <a:lumOff val="60000"/>
              </a:schemeClr>
            </a:solid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buNone/>
            </a:pPr>
            <a:r>
              <a:rPr lang="en-US" dirty="0">
                <a:solidFill>
                  <a:schemeClr val="tx1">
                    <a:lumMod val="95000"/>
                  </a:schemeClr>
                </a:solidFill>
              </a:rPr>
              <a:t>Learners interact and negotiate meaning in spoken, signed, or written conversations to share information, reactions, feelings, and opinions.</a:t>
            </a:r>
          </a:p>
          <a:p>
            <a:pPr marL="0" indent="0" algn="ctr">
              <a:lnSpc>
                <a:spcPct val="110000"/>
              </a:lnSpc>
              <a:buNone/>
            </a:pPr>
            <a:r>
              <a:rPr lang="en-US" dirty="0">
                <a:solidFill>
                  <a:schemeClr val="tx1">
                    <a:lumMod val="95000"/>
                  </a:schemeClr>
                </a:solidFill>
              </a:rPr>
              <a:t> </a:t>
            </a:r>
          </a:p>
          <a:p>
            <a:pPr algn="ctr">
              <a:lnSpc>
                <a:spcPct val="110000"/>
              </a:lnSpc>
            </a:pPr>
            <a:endParaRPr lang="en-US"/>
          </a:p>
        </p:txBody>
      </p:sp>
      <p:pic>
        <p:nvPicPr>
          <p:cNvPr id="16" name="Content Placeholder 5"/>
          <p:cNvPicPr>
            <a:picLocks noChangeAspect="1"/>
          </p:cNvPicPr>
          <p:nvPr/>
        </p:nvPicPr>
        <p:blipFill>
          <a:blip r:embed="rId3"/>
          <a:srcRect/>
          <a:stretch>
            <a:fillRect/>
          </a:stretch>
        </p:blipFill>
        <p:spPr bwMode="auto">
          <a:xfrm>
            <a:off x="271518" y="2256599"/>
            <a:ext cx="4606023" cy="3694176"/>
          </a:xfrm>
          <a:prstGeom prst="rect">
            <a:avLst/>
          </a:prstGeom>
          <a:noFill/>
          <a:ln w="9525">
            <a:noFill/>
            <a:miter lim="800000"/>
            <a:headEnd/>
            <a:tailEnd/>
          </a:ln>
        </p:spPr>
      </p:pic>
    </p:spTree>
    <p:extLst>
      <p:ext uri="{BB962C8B-B14F-4D97-AF65-F5344CB8AC3E}">
        <p14:creationId xmlns:p14="http://schemas.microsoft.com/office/powerpoint/2010/main" val="11605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43888" cy="828065"/>
          </a:xfrm>
          <a:solidFill>
            <a:schemeClr val="accent1"/>
          </a:solidFill>
        </p:spPr>
        <p:txBody>
          <a:bodyPr>
            <a:normAutofit fontScale="90000"/>
          </a:bodyPr>
          <a:lstStyle/>
          <a:p>
            <a:r>
              <a:rPr lang="en-US">
                <a:solidFill>
                  <a:schemeClr val="tx1"/>
                </a:solidFill>
              </a:rPr>
              <a:t>Interpersonal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a:off x="706876" y="1882306"/>
            <a:ext cx="257795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two-way exchange</a:t>
            </a:r>
          </a:p>
        </p:txBody>
      </p:sp>
      <p:sp>
        <p:nvSpPr>
          <p:cNvPr id="7" name="TextBox 6"/>
          <p:cNvSpPr txBox="1"/>
          <p:nvPr/>
        </p:nvSpPr>
        <p:spPr>
          <a:xfrm>
            <a:off x="6084261" y="1186192"/>
            <a:ext cx="2332690"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strict turn-taking</a:t>
            </a:r>
          </a:p>
        </p:txBody>
      </p:sp>
      <p:sp>
        <p:nvSpPr>
          <p:cNvPr id="8" name="TextBox 7"/>
          <p:cNvSpPr txBox="1"/>
          <p:nvPr/>
        </p:nvSpPr>
        <p:spPr>
          <a:xfrm>
            <a:off x="519724" y="3173014"/>
            <a:ext cx="181972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spontaneous</a:t>
            </a:r>
          </a:p>
        </p:txBody>
      </p:sp>
      <p:sp>
        <p:nvSpPr>
          <p:cNvPr id="9" name="TextBox 8"/>
          <p:cNvSpPr txBox="1"/>
          <p:nvPr/>
        </p:nvSpPr>
        <p:spPr>
          <a:xfrm>
            <a:off x="4795322" y="4789909"/>
            <a:ext cx="324319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focused on the message</a:t>
            </a:r>
          </a:p>
        </p:txBody>
      </p:sp>
      <p:sp>
        <p:nvSpPr>
          <p:cNvPr id="10" name="TextBox 9"/>
          <p:cNvSpPr txBox="1"/>
          <p:nvPr/>
        </p:nvSpPr>
        <p:spPr>
          <a:xfrm>
            <a:off x="1312702" y="4734814"/>
            <a:ext cx="1641796"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memorized</a:t>
            </a:r>
          </a:p>
        </p:txBody>
      </p:sp>
      <p:sp>
        <p:nvSpPr>
          <p:cNvPr id="11" name="TextBox 10"/>
          <p:cNvSpPr txBox="1"/>
          <p:nvPr/>
        </p:nvSpPr>
        <p:spPr>
          <a:xfrm>
            <a:off x="1995851" y="1191235"/>
            <a:ext cx="2985113"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asking for clarification</a:t>
            </a:r>
          </a:p>
        </p:txBody>
      </p:sp>
      <p:sp>
        <p:nvSpPr>
          <p:cNvPr id="12" name="TextBox 11"/>
          <p:cNvSpPr txBox="1"/>
          <p:nvPr/>
        </p:nvSpPr>
        <p:spPr>
          <a:xfrm>
            <a:off x="3306565" y="2862764"/>
            <a:ext cx="4701928"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one person talking most of the time</a:t>
            </a:r>
          </a:p>
        </p:txBody>
      </p:sp>
      <p:sp>
        <p:nvSpPr>
          <p:cNvPr id="13" name="TextBox 12"/>
          <p:cNvSpPr txBox="1"/>
          <p:nvPr/>
        </p:nvSpPr>
        <p:spPr>
          <a:xfrm>
            <a:off x="706876" y="5584436"/>
            <a:ext cx="3964547"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body language shows interest</a:t>
            </a:r>
          </a:p>
        </p:txBody>
      </p:sp>
      <p:sp>
        <p:nvSpPr>
          <p:cNvPr id="14" name="TextBox 13"/>
          <p:cNvSpPr txBox="1"/>
          <p:nvPr/>
        </p:nvSpPr>
        <p:spPr>
          <a:xfrm>
            <a:off x="5657529" y="5601210"/>
            <a:ext cx="1946367"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unpredictable</a:t>
            </a:r>
          </a:p>
        </p:txBody>
      </p:sp>
      <p:sp>
        <p:nvSpPr>
          <p:cNvPr id="15" name="TextBox 14"/>
          <p:cNvSpPr txBox="1"/>
          <p:nvPr/>
        </p:nvSpPr>
        <p:spPr>
          <a:xfrm>
            <a:off x="2689149" y="3814960"/>
            <a:ext cx="5101076"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not listening; waiting to say something</a:t>
            </a:r>
          </a:p>
        </p:txBody>
      </p:sp>
      <p:sp>
        <p:nvSpPr>
          <p:cNvPr id="16" name="TextBox 15"/>
          <p:cNvSpPr txBox="1"/>
          <p:nvPr/>
        </p:nvSpPr>
        <p:spPr>
          <a:xfrm>
            <a:off x="4811144" y="1918931"/>
            <a:ext cx="2792752" cy="461665"/>
          </a:xfrm>
          <a:prstGeom prst="rect">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changing</a:t>
            </a:r>
            <a:r>
              <a:rPr lang="en-US">
                <a:solidFill>
                  <a:schemeClr val="bg1"/>
                </a:solidFill>
              </a:rPr>
              <a:t> </a:t>
            </a:r>
            <a:r>
              <a:rPr lang="en-US" sz="2400">
                <a:solidFill>
                  <a:schemeClr val="bg1"/>
                </a:solidFill>
              </a:rPr>
              <a:t>the</a:t>
            </a:r>
            <a:r>
              <a:rPr lang="en-US">
                <a:solidFill>
                  <a:schemeClr val="bg1"/>
                </a:solidFill>
              </a:rPr>
              <a:t> </a:t>
            </a:r>
            <a:r>
              <a:rPr lang="en-US" sz="2400">
                <a:solidFill>
                  <a:schemeClr val="bg1"/>
                </a:solidFill>
              </a:rPr>
              <a:t>subject</a:t>
            </a:r>
          </a:p>
        </p:txBody>
      </p:sp>
      <p:sp>
        <p:nvSpPr>
          <p:cNvPr id="17" name="Slide Number Placeholder 16"/>
          <p:cNvSpPr>
            <a:spLocks noGrp="1"/>
          </p:cNvSpPr>
          <p:nvPr>
            <p:ph type="sldNum" sz="quarter" idx="12"/>
          </p:nvPr>
        </p:nvSpPr>
        <p:spPr/>
        <p:txBody>
          <a:bodyPr>
            <a:normAutofit/>
          </a:bodyPr>
          <a:lstStyle/>
          <a:p>
            <a:fld id="{74C2F60E-34D8-DD42-93FD-7BD7AE432328}" type="slidenum">
              <a:rPr lang="en-US"/>
              <a:pPr/>
              <a:t>63</a:t>
            </a:fld>
            <a:endParaRPr lang="en-US"/>
          </a:p>
        </p:txBody>
      </p:sp>
    </p:spTree>
    <p:extLst>
      <p:ext uri="{BB962C8B-B14F-4D97-AF65-F5344CB8AC3E}">
        <p14:creationId xmlns:p14="http://schemas.microsoft.com/office/powerpoint/2010/main" val="67968827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881142"/>
          </a:xfrm>
          <a:solidFill>
            <a:schemeClr val="accent1"/>
          </a:solidFill>
        </p:spPr>
        <p:txBody>
          <a:bodyPr/>
          <a:lstStyle/>
          <a:p>
            <a:r>
              <a:rPr lang="en-US">
                <a:solidFill>
                  <a:schemeClr val="tx1"/>
                </a:solidFill>
              </a:rPr>
              <a:t>Interpersonal Communication….</a:t>
            </a:r>
          </a:p>
        </p:txBody>
      </p:sp>
      <p:graphicFrame>
        <p:nvGraphicFramePr>
          <p:cNvPr id="4" name="Table 3"/>
          <p:cNvGraphicFramePr>
            <a:graphicFrameLocks noGrp="1"/>
          </p:cNvGraphicFramePr>
          <p:nvPr>
            <p:extLst/>
          </p:nvPr>
        </p:nvGraphicFramePr>
        <p:xfrm>
          <a:off x="457200" y="1712364"/>
          <a:ext cx="8229600" cy="4668849"/>
        </p:xfrm>
        <a:graphic>
          <a:graphicData uri="http://schemas.openxmlformats.org/drawingml/2006/table">
            <a:tbl>
              <a:tblPr firstRow="1" bandRow="1">
                <a:tableStyleId>{5C22544A-7EE6-4342-B048-85BDC9FD1C3A}</a:tableStyleId>
              </a:tblPr>
              <a:tblGrid>
                <a:gridCol w="4114800"/>
                <a:gridCol w="4114800"/>
              </a:tblGrid>
              <a:tr h="549122">
                <a:tc>
                  <a:txBody>
                    <a:bodyPr/>
                    <a:lstStyle/>
                    <a:p>
                      <a:pPr algn="ctr"/>
                      <a:r>
                        <a:rPr lang="en-US" sz="3200"/>
                        <a:t>is not</a:t>
                      </a:r>
                      <a:endParaRPr lang="en-US" sz="3200" b="0">
                        <a:solidFill>
                          <a:srgbClr val="FF0000"/>
                        </a:solidFill>
                      </a:endParaRPr>
                    </a:p>
                  </a:txBody>
                  <a:tcPr anchor="ctr"/>
                </a:tc>
                <a:tc>
                  <a:txBody>
                    <a:bodyPr/>
                    <a:lstStyle/>
                    <a:p>
                      <a:pPr algn="ctr"/>
                      <a:r>
                        <a:rPr lang="en-US" sz="3200"/>
                        <a:t>is</a:t>
                      </a:r>
                      <a:endParaRPr lang="en-US" sz="3200" b="0">
                        <a:solidFill>
                          <a:srgbClr val="FF0000"/>
                        </a:solidFill>
                      </a:endParaRP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64</a:t>
            </a:fld>
            <a:endParaRPr lang="en-US"/>
          </a:p>
        </p:txBody>
      </p:sp>
    </p:spTree>
    <p:extLst>
      <p:ext uri="{BB962C8B-B14F-4D97-AF65-F5344CB8AC3E}">
        <p14:creationId xmlns:p14="http://schemas.microsoft.com/office/powerpoint/2010/main" val="10552354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203485"/>
            <a:ext cx="7886700" cy="720989"/>
          </a:xfrm>
          <a:solidFill>
            <a:schemeClr val="accent1"/>
          </a:solidFill>
        </p:spPr>
        <p:txBody>
          <a:bodyPr>
            <a:normAutofit/>
          </a:bodyPr>
          <a:lstStyle/>
          <a:p>
            <a:r>
              <a:rPr lang="en-US" sz="3200">
                <a:solidFill>
                  <a:schemeClr val="tx1"/>
                </a:solidFill>
              </a:rPr>
              <a:t>Meaningful Communication in Today’s World</a:t>
            </a:r>
          </a:p>
        </p:txBody>
      </p:sp>
      <p:sp>
        <p:nvSpPr>
          <p:cNvPr id="3" name="Footer Placeholder 2"/>
          <p:cNvSpPr>
            <a:spLocks noGrp="1"/>
          </p:cNvSpPr>
          <p:nvPr>
            <p:ph type="ftr" sz="quarter" idx="11"/>
          </p:nvPr>
        </p:nvSpPr>
        <p:spPr/>
        <p:txBody>
          <a:bodyPr/>
          <a:lstStyle/>
          <a:p>
            <a:r>
              <a:rPr lang="en-US" dirty="0"/>
              <a:t>Laura Terrill</a:t>
            </a:r>
          </a:p>
        </p:txBody>
      </p:sp>
      <p:sp>
        <p:nvSpPr>
          <p:cNvPr id="2" name="Slide Number Placeholder 1"/>
          <p:cNvSpPr>
            <a:spLocks noGrp="1"/>
          </p:cNvSpPr>
          <p:nvPr>
            <p:ph type="sldNum" sz="quarter" idx="12"/>
          </p:nvPr>
        </p:nvSpPr>
        <p:spPr/>
        <p:txBody>
          <a:bodyPr/>
          <a:lstStyle/>
          <a:p>
            <a:fld id="{6D22F896-40B5-4ADD-8801-0D06FADFA095}" type="slidenum">
              <a:rPr lang="en-US" smtClean="0"/>
              <a:t>65</a:t>
            </a:fld>
            <a:endParaRPr lang="en-US" dirty="0"/>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4145" y="1710884"/>
            <a:ext cx="3103231" cy="4426601"/>
          </a:xfrm>
          <a:prstGeom prst="rect">
            <a:avLst/>
          </a:prstGeom>
        </p:spPr>
      </p:pic>
      <p:pic>
        <p:nvPicPr>
          <p:cNvPr id="7" name="Picture 6"/>
          <p:cNvPicPr>
            <a:picLocks noChangeAspect="1"/>
          </p:cNvPicPr>
          <p:nvPr/>
        </p:nvPicPr>
        <p:blipFill>
          <a:blip r:embed="rId3"/>
          <a:stretch>
            <a:fillRect/>
          </a:stretch>
        </p:blipFill>
        <p:spPr>
          <a:xfrm>
            <a:off x="1028701" y="1713603"/>
            <a:ext cx="3316254" cy="4423882"/>
          </a:xfrm>
          <a:prstGeom prst="rect">
            <a:avLst/>
          </a:prstGeom>
        </p:spPr>
      </p:pic>
    </p:spTree>
    <p:extLst>
      <p:ext uri="{BB962C8B-B14F-4D97-AF65-F5344CB8AC3E}">
        <p14:creationId xmlns:p14="http://schemas.microsoft.com/office/powerpoint/2010/main" val="14230411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48073"/>
            <a:ext cx="7886700" cy="1325563"/>
          </a:xfrm>
        </p:spPr>
        <p:txBody>
          <a:bodyPr>
            <a:normAutofit/>
          </a:bodyPr>
          <a:lstStyle/>
          <a:p>
            <a:pPr algn="ctr"/>
            <a:r>
              <a:rPr lang="en-US" b="1" dirty="0"/>
              <a:t>Interpersonal Success</a:t>
            </a:r>
          </a:p>
        </p:txBody>
      </p:sp>
      <p:sp>
        <p:nvSpPr>
          <p:cNvPr id="3" name="Slide Number Placeholder 2"/>
          <p:cNvSpPr>
            <a:spLocks noGrp="1"/>
          </p:cNvSpPr>
          <p:nvPr>
            <p:ph type="sldNum" sz="quarter" idx="12"/>
          </p:nvPr>
        </p:nvSpPr>
        <p:spPr/>
        <p:txBody>
          <a:bodyPr>
            <a:normAutofit/>
          </a:bodyPr>
          <a:lstStyle/>
          <a:p>
            <a:fld id="{D57F1E4F-1CFF-5643-939E-217C01CDF565}" type="slidenum">
              <a:rPr lang="en-US" smtClean="0"/>
              <a:pPr/>
              <a:t>66</a:t>
            </a:fld>
            <a:endParaRPr lang="en-US" dirty="0"/>
          </a:p>
        </p:txBody>
      </p:sp>
      <p:graphicFrame>
        <p:nvGraphicFramePr>
          <p:cNvPr id="8" name="Table 7"/>
          <p:cNvGraphicFramePr>
            <a:graphicFrameLocks noGrp="1"/>
          </p:cNvGraphicFramePr>
          <p:nvPr>
            <p:extLst/>
          </p:nvPr>
        </p:nvGraphicFramePr>
        <p:xfrm>
          <a:off x="203199" y="965200"/>
          <a:ext cx="8826501" cy="5637368"/>
        </p:xfrm>
        <a:graphic>
          <a:graphicData uri="http://schemas.openxmlformats.org/drawingml/2006/table">
            <a:tbl>
              <a:tblPr firstRow="1" firstCol="1" bandRow="1">
                <a:tableStyleId>{B301B821-A1FF-4177-AEE7-76D212191A09}</a:tableStyleId>
              </a:tblPr>
              <a:tblGrid>
                <a:gridCol w="3416301">
                  <a:extLst>
                    <a:ext uri="{9D8B030D-6E8A-4147-A177-3AD203B41FA5}">
                      <a16:colId xmlns="" xmlns:a16="http://schemas.microsoft.com/office/drawing/2014/main" val="20000"/>
                    </a:ext>
                  </a:extLst>
                </a:gridCol>
                <a:gridCol w="1714500">
                  <a:extLst>
                    <a:ext uri="{9D8B030D-6E8A-4147-A177-3AD203B41FA5}">
                      <a16:colId xmlns="" xmlns:a16="http://schemas.microsoft.com/office/drawing/2014/main" val="20001"/>
                    </a:ext>
                  </a:extLst>
                </a:gridCol>
                <a:gridCol w="3695700">
                  <a:extLst>
                    <a:ext uri="{9D8B030D-6E8A-4147-A177-3AD203B41FA5}">
                      <a16:colId xmlns="" xmlns:a16="http://schemas.microsoft.com/office/drawing/2014/main" val="20002"/>
                    </a:ext>
                  </a:extLst>
                </a:gridCol>
              </a:tblGrid>
              <a:tr h="367567">
                <a:tc>
                  <a:txBody>
                    <a:bodyPr/>
                    <a:lstStyle/>
                    <a:p>
                      <a:pPr marL="0" marR="0" algn="ctr">
                        <a:lnSpc>
                          <a:spcPct val="107000"/>
                        </a:lnSpc>
                        <a:spcBef>
                          <a:spcPts val="0"/>
                        </a:spcBef>
                        <a:spcAft>
                          <a:spcPts val="0"/>
                        </a:spcAft>
                      </a:pPr>
                      <a:r>
                        <a:rPr lang="en-US" sz="1800" dirty="0">
                          <a:solidFill>
                            <a:schemeClr val="tx1"/>
                          </a:solidFill>
                          <a:effectLst/>
                        </a:rPr>
                        <a:t>MOVE FROM:</a:t>
                      </a:r>
                      <a:endPar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7000"/>
                        </a:lnSpc>
                        <a:spcBef>
                          <a:spcPts val="0"/>
                        </a:spcBef>
                        <a:spcAft>
                          <a:spcPts val="0"/>
                        </a:spcAft>
                      </a:pPr>
                      <a:r>
                        <a:rPr lang="en-US" sz="1800" dirty="0" smtClean="0">
                          <a:solidFill>
                            <a:schemeClr val="tx1"/>
                          </a:solidFill>
                          <a:effectLst/>
                        </a:rPr>
                        <a:t> 1 </a:t>
                      </a:r>
                      <a:r>
                        <a:rPr lang="en-US" sz="1800" dirty="0">
                          <a:solidFill>
                            <a:schemeClr val="tx1"/>
                          </a:solidFill>
                          <a:effectLst/>
                        </a:rPr>
                        <a:t>– 2 – 3 – 4 – 5 </a:t>
                      </a:r>
                      <a:endPar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07000"/>
                        </a:lnSpc>
                        <a:spcBef>
                          <a:spcPts val="0"/>
                        </a:spcBef>
                        <a:spcAft>
                          <a:spcPts val="0"/>
                        </a:spcAft>
                      </a:pPr>
                      <a:r>
                        <a:rPr lang="en-US" sz="1800">
                          <a:solidFill>
                            <a:schemeClr val="tx1"/>
                          </a:solidFill>
                          <a:effectLst/>
                        </a:rPr>
                        <a:t>MOVE TO:</a:t>
                      </a:r>
                      <a:endParaRPr lang="en-US" sz="180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0"/>
                  </a:ext>
                </a:extLst>
              </a:tr>
              <a:tr h="417957">
                <a:tc>
                  <a:txBody>
                    <a:bodyPr/>
                    <a:lstStyle/>
                    <a:p>
                      <a:pPr marL="0" marR="0">
                        <a:lnSpc>
                          <a:spcPct val="100000"/>
                        </a:lnSpc>
                        <a:spcBef>
                          <a:spcPts val="0"/>
                        </a:spcBef>
                        <a:spcAft>
                          <a:spcPts val="0"/>
                        </a:spcAft>
                      </a:pPr>
                      <a:r>
                        <a:rPr lang="en-US" sz="1600" b="0" dirty="0">
                          <a:effectLst/>
                        </a:rPr>
                        <a:t>Is distracted, does not listen </a:t>
                      </a:r>
                      <a:r>
                        <a:rPr lang="en-US" sz="1600" b="0" dirty="0" smtClean="0">
                          <a:effectLst/>
                        </a:rPr>
                        <a:t>to others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a:effectLst/>
                        </a:rPr>
                        <a:t> </a:t>
                      </a:r>
                      <a:endParaRPr lang="en-US" sz="1600" b="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Listens to others attentively and politely</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1"/>
                  </a:ext>
                </a:extLst>
              </a:tr>
              <a:tr h="562086">
                <a:tc>
                  <a:txBody>
                    <a:bodyPr/>
                    <a:lstStyle/>
                    <a:p>
                      <a:pPr marL="0" marR="0">
                        <a:lnSpc>
                          <a:spcPct val="100000"/>
                        </a:lnSpc>
                        <a:spcBef>
                          <a:spcPts val="0"/>
                        </a:spcBef>
                        <a:spcAft>
                          <a:spcPts val="0"/>
                        </a:spcAft>
                      </a:pPr>
                      <a:r>
                        <a:rPr lang="en-US" sz="1600" b="0" dirty="0">
                          <a:effectLst/>
                        </a:rPr>
                        <a:t>Does not ask any questions to encourage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a:effectLst/>
                        </a:rPr>
                        <a:t> </a:t>
                      </a:r>
                      <a:endParaRPr lang="en-US" sz="1600" b="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Asks questions on topic to encourage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2"/>
                  </a:ext>
                </a:extLst>
              </a:tr>
              <a:tr h="562086">
                <a:tc>
                  <a:txBody>
                    <a:bodyPr/>
                    <a:lstStyle/>
                    <a:p>
                      <a:pPr marL="0" marR="0">
                        <a:lnSpc>
                          <a:spcPct val="100000"/>
                        </a:lnSpc>
                        <a:spcBef>
                          <a:spcPts val="0"/>
                        </a:spcBef>
                        <a:spcAft>
                          <a:spcPts val="0"/>
                        </a:spcAft>
                      </a:pPr>
                      <a:r>
                        <a:rPr lang="en-US" sz="1600" b="0" dirty="0">
                          <a:effectLst/>
                        </a:rPr>
                        <a:t>Does not ask any follow-up questions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Asks follow-up questions related to what someone else said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3"/>
                  </a:ext>
                </a:extLst>
              </a:tr>
              <a:tr h="562086">
                <a:tc>
                  <a:txBody>
                    <a:bodyPr/>
                    <a:lstStyle/>
                    <a:p>
                      <a:pPr marL="0" marR="0">
                        <a:lnSpc>
                          <a:spcPct val="100000"/>
                        </a:lnSpc>
                        <a:spcBef>
                          <a:spcPts val="0"/>
                        </a:spcBef>
                        <a:spcAft>
                          <a:spcPts val="0"/>
                        </a:spcAft>
                      </a:pPr>
                      <a:r>
                        <a:rPr lang="en-US" sz="1600" b="0" dirty="0">
                          <a:effectLst/>
                        </a:rPr>
                        <a:t>Interrupts others, makes rude comments or gestures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Contributes politely and respectfully to the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4"/>
                  </a:ext>
                </a:extLst>
              </a:tr>
              <a:tr h="562086">
                <a:tc>
                  <a:txBody>
                    <a:bodyPr/>
                    <a:lstStyle/>
                    <a:p>
                      <a:pPr marL="0" marR="0">
                        <a:lnSpc>
                          <a:spcPct val="100000"/>
                        </a:lnSpc>
                        <a:spcBef>
                          <a:spcPts val="0"/>
                        </a:spcBef>
                        <a:spcAft>
                          <a:spcPts val="0"/>
                        </a:spcAft>
                      </a:pPr>
                      <a:r>
                        <a:rPr lang="en-US" sz="1600" b="0" dirty="0">
                          <a:effectLst/>
                        </a:rPr>
                        <a:t>Gives single word or short responses with no explanation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Gives responses with details, reasons, explanations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5"/>
                  </a:ext>
                </a:extLst>
              </a:tr>
              <a:tr h="355156">
                <a:tc>
                  <a:txBody>
                    <a:bodyPr/>
                    <a:lstStyle/>
                    <a:p>
                      <a:pPr marL="0" marR="0">
                        <a:lnSpc>
                          <a:spcPct val="100000"/>
                        </a:lnSpc>
                        <a:spcBef>
                          <a:spcPts val="0"/>
                        </a:spcBef>
                        <a:spcAft>
                          <a:spcPts val="0"/>
                        </a:spcAft>
                      </a:pPr>
                      <a:r>
                        <a:rPr lang="en-US" sz="1600" b="0" dirty="0">
                          <a:effectLst/>
                        </a:rPr>
                        <a:t>Does not ask others what they think</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Invites others to share their ideas, opinions</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6"/>
                  </a:ext>
                </a:extLst>
              </a:tr>
              <a:tr h="843129">
                <a:tc>
                  <a:txBody>
                    <a:bodyPr/>
                    <a:lstStyle/>
                    <a:p>
                      <a:pPr marL="0" marR="0">
                        <a:lnSpc>
                          <a:spcPct val="100000"/>
                        </a:lnSpc>
                        <a:spcBef>
                          <a:spcPts val="0"/>
                        </a:spcBef>
                        <a:spcAft>
                          <a:spcPts val="0"/>
                        </a:spcAft>
                      </a:pPr>
                      <a:r>
                        <a:rPr lang="en-US" sz="1600" b="0" dirty="0">
                          <a:effectLst/>
                        </a:rPr>
                        <a:t>Does not add any additional information on topic to the discussion</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Adds ideas, insights, additional information on topic to make the discussion more interesting</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7"/>
                  </a:ext>
                </a:extLst>
              </a:tr>
              <a:tr h="562086">
                <a:tc>
                  <a:txBody>
                    <a:bodyPr/>
                    <a:lstStyle/>
                    <a:p>
                      <a:pPr marL="0" marR="0">
                        <a:lnSpc>
                          <a:spcPct val="100000"/>
                        </a:lnSpc>
                        <a:spcBef>
                          <a:spcPts val="0"/>
                        </a:spcBef>
                        <a:spcAft>
                          <a:spcPts val="0"/>
                        </a:spcAft>
                      </a:pPr>
                      <a:r>
                        <a:rPr lang="en-US" sz="1600" b="0" dirty="0">
                          <a:effectLst/>
                        </a:rPr>
                        <a:t>Uses English more than the target language</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Uses the target language all of the time</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8"/>
                  </a:ext>
                </a:extLst>
              </a:tr>
              <a:tr h="843129">
                <a:tc>
                  <a:txBody>
                    <a:bodyPr/>
                    <a:lstStyle/>
                    <a:p>
                      <a:pPr marL="0" marR="0">
                        <a:lnSpc>
                          <a:spcPct val="100000"/>
                        </a:lnSpc>
                        <a:spcBef>
                          <a:spcPts val="0"/>
                        </a:spcBef>
                        <a:spcAft>
                          <a:spcPts val="0"/>
                        </a:spcAft>
                      </a:pPr>
                      <a:r>
                        <a:rPr lang="en-US" sz="1600" b="0" dirty="0">
                          <a:effectLst/>
                        </a:rPr>
                        <a:t>Often difficult to understand; cannot rephrase or explain when others don’t understand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 </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nSpc>
                          <a:spcPct val="100000"/>
                        </a:lnSpc>
                        <a:spcBef>
                          <a:spcPts val="0"/>
                        </a:spcBef>
                        <a:spcAft>
                          <a:spcPts val="0"/>
                        </a:spcAft>
                      </a:pPr>
                      <a:r>
                        <a:rPr lang="en-US" sz="1600" b="0" dirty="0">
                          <a:effectLst/>
                        </a:rPr>
                        <a:t>Easily understood by others; can rephrase or explain when others don’t understand</a:t>
                      </a:r>
                      <a:endParaRPr lang="en-US" sz="1600" b="0" dirty="0">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 xmlns:a16="http://schemas.microsoft.com/office/drawing/2014/main" val="10009"/>
                  </a:ext>
                </a:extLst>
              </a:tr>
            </a:tbl>
          </a:graphicData>
        </a:graphic>
      </p:graphicFrame>
      <p:sp>
        <p:nvSpPr>
          <p:cNvPr id="9" name="Rectangle 2"/>
          <p:cNvSpPr>
            <a:spLocks noChangeArrowheads="1"/>
          </p:cNvSpPr>
          <p:nvPr/>
        </p:nvSpPr>
        <p:spPr bwMode="auto">
          <a:xfrm>
            <a:off x="1294574" y="2913044"/>
            <a:ext cx="8666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sz="1350"/>
          </a:p>
        </p:txBody>
      </p:sp>
      <p:sp>
        <p:nvSpPr>
          <p:cNvPr id="4" name="TextBox 3"/>
          <p:cNvSpPr txBox="1"/>
          <p:nvPr/>
        </p:nvSpPr>
        <p:spPr>
          <a:xfrm>
            <a:off x="3527260" y="6292690"/>
            <a:ext cx="1724190" cy="369332"/>
          </a:xfrm>
          <a:prstGeom prst="rect">
            <a:avLst/>
          </a:prstGeom>
          <a:noFill/>
        </p:spPr>
        <p:txBody>
          <a:bodyPr wrap="none" rtlCol="0">
            <a:spAutoFit/>
          </a:bodyPr>
          <a:lstStyle/>
          <a:p>
            <a:r>
              <a:rPr lang="en-US">
                <a:solidFill>
                  <a:schemeClr val="bg1"/>
                </a:solidFill>
              </a:rPr>
              <a:t>Donna Clementi</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52728183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323429"/>
            <a:ext cx="5572125" cy="849689"/>
          </a:xfrm>
          <a:solidFill>
            <a:schemeClr val="accent1"/>
          </a:solidFill>
        </p:spPr>
        <p:txBody>
          <a:bodyPr>
            <a:normAutofit fontScale="90000"/>
          </a:bodyPr>
          <a:lstStyle/>
          <a:p>
            <a:pPr algn="ctr" eaLnBrk="1" hangingPunct="1"/>
            <a:r>
              <a:rPr lang="en-US" sz="3200" i="1">
                <a:solidFill>
                  <a:schemeClr val="tx1"/>
                </a:solidFill>
              </a:rPr>
              <a:t>NCSSFL-ACTFL Global </a:t>
            </a:r>
            <a:br>
              <a:rPr lang="en-US" sz="3200" i="1">
                <a:solidFill>
                  <a:schemeClr val="tx1"/>
                </a:solidFill>
              </a:rPr>
            </a:br>
            <a:r>
              <a:rPr lang="en-US" sz="3200" i="1">
                <a:solidFill>
                  <a:schemeClr val="tx1"/>
                </a:solidFill>
              </a:rPr>
              <a:t>Can-Do Benchmarks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pic>
        <p:nvPicPr>
          <p:cNvPr id="6" name="Picture 5" descr="Screen Shot 2015-05-20 at 11.02.30 PM.png"/>
          <p:cNvPicPr>
            <a:picLocks noChangeAspect="1"/>
          </p:cNvPicPr>
          <p:nvPr/>
        </p:nvPicPr>
        <p:blipFill>
          <a:blip r:embed="rId2"/>
          <a:stretch>
            <a:fillRect/>
          </a:stretch>
        </p:blipFill>
        <p:spPr>
          <a:xfrm>
            <a:off x="628650" y="1412831"/>
            <a:ext cx="8131568" cy="5266944"/>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6267"/>
          <a:stretch/>
        </p:blipFill>
        <p:spPr>
          <a:xfrm>
            <a:off x="6843712" y="143183"/>
            <a:ext cx="1559318" cy="1149792"/>
          </a:xfrm>
          <a:prstGeom prst="rect">
            <a:avLst/>
          </a:prstGeom>
        </p:spPr>
      </p:pic>
      <p:sp>
        <p:nvSpPr>
          <p:cNvPr id="3" name="Slide Number Placeholder 2"/>
          <p:cNvSpPr>
            <a:spLocks noGrp="1"/>
          </p:cNvSpPr>
          <p:nvPr>
            <p:ph type="sldNum" sz="quarter" idx="12"/>
          </p:nvPr>
        </p:nvSpPr>
        <p:spPr/>
        <p:txBody>
          <a:bodyPr/>
          <a:lstStyle/>
          <a:p>
            <a:fld id="{D57F1E4F-1CFF-5643-939E-02111984F565}" type="slidenum">
              <a:rPr lang="en-US" smtClean="0"/>
              <a:t>67</a:t>
            </a:fld>
            <a:endParaRPr lang="en-US" dirty="0"/>
          </a:p>
        </p:txBody>
      </p:sp>
    </p:spTree>
    <p:extLst>
      <p:ext uri="{BB962C8B-B14F-4D97-AF65-F5344CB8AC3E}">
        <p14:creationId xmlns:p14="http://schemas.microsoft.com/office/powerpoint/2010/main" val="173438944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234498"/>
            <a:ext cx="7886700" cy="1325563"/>
          </a:xfrm>
        </p:spPr>
        <p:txBody>
          <a:bodyPr>
            <a:normAutofit/>
          </a:bodyPr>
          <a:lstStyle/>
          <a:p>
            <a:pPr algn="ctr" eaLnBrk="1" hangingPunct="1"/>
            <a:r>
              <a:rPr lang="en-US" sz="3200" i="1">
                <a:solidFill>
                  <a:schemeClr val="tx1"/>
                </a:solidFill>
              </a:rPr>
              <a:t>NCSSFL-ACTFL Global Can-Do Benchmarks </a:t>
            </a:r>
            <a:br>
              <a:rPr lang="en-US" sz="3200" i="1">
                <a:solidFill>
                  <a:schemeClr val="tx1"/>
                </a:solidFill>
              </a:rPr>
            </a:br>
            <a:r>
              <a:rPr lang="en-US" sz="3200" i="1">
                <a:solidFill>
                  <a:schemeClr val="tx1"/>
                </a:solidFill>
              </a:rPr>
              <a:t>Interpersonal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nvPr>
        </p:nvGraphicFramePr>
        <p:xfrm>
          <a:off x="304800" y="1435931"/>
          <a:ext cx="8458200" cy="4968240"/>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tx1"/>
                          </a:solidFill>
                          <a:latin typeface="+mn-lt"/>
                          <a:ea typeface="Cambria"/>
                          <a:cs typeface="Times New Roman"/>
                        </a:rPr>
                        <a:t>Novice </a:t>
                      </a:r>
                    </a:p>
                    <a:p>
                      <a:pPr marL="0" marR="0" algn="ctr">
                        <a:spcBef>
                          <a:spcPts val="0"/>
                        </a:spcBef>
                        <a:spcAft>
                          <a:spcPts val="0"/>
                        </a:spcAft>
                      </a:pPr>
                      <a:r>
                        <a:rPr lang="en-US" sz="1600" b="0">
                          <a:solidFill>
                            <a:schemeClr val="tx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tx1"/>
                          </a:solidFill>
                          <a:latin typeface="+mn-lt"/>
                          <a:ea typeface="Cambria"/>
                          <a:cs typeface="Times New Roman"/>
                        </a:rPr>
                        <a:t>Novice </a:t>
                      </a:r>
                    </a:p>
                    <a:p>
                      <a:pPr marL="0" marR="0" algn="ctr">
                        <a:spcBef>
                          <a:spcPts val="0"/>
                        </a:spcBef>
                        <a:spcAft>
                          <a:spcPts val="0"/>
                        </a:spcAft>
                      </a:pPr>
                      <a:r>
                        <a:rPr lang="en-US" sz="1600" b="0">
                          <a:solidFill>
                            <a:schemeClr val="tx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tx1"/>
                          </a:solidFill>
                          <a:latin typeface="+mn-lt"/>
                          <a:ea typeface="Cambria"/>
                          <a:cs typeface="Times New Roman"/>
                        </a:rPr>
                        <a:t>Novice </a:t>
                      </a:r>
                    </a:p>
                    <a:p>
                      <a:pPr marL="0" marR="0" algn="ctr">
                        <a:spcBef>
                          <a:spcPts val="0"/>
                        </a:spcBef>
                        <a:spcAft>
                          <a:spcPts val="0"/>
                        </a:spcAft>
                      </a:pPr>
                      <a:r>
                        <a:rPr lang="en-US" sz="1600" b="0">
                          <a:solidFill>
                            <a:schemeClr val="tx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tx1"/>
                          </a:solidFill>
                          <a:latin typeface="+mn-lt"/>
                          <a:ea typeface="Cambria"/>
                          <a:cs typeface="Times New Roman"/>
                        </a:rPr>
                        <a:t>Intermediate </a:t>
                      </a:r>
                    </a:p>
                    <a:p>
                      <a:pPr marL="0" marR="0" algn="ctr">
                        <a:spcBef>
                          <a:spcPts val="0"/>
                        </a:spcBef>
                        <a:spcAft>
                          <a:spcPts val="0"/>
                        </a:spcAft>
                      </a:pPr>
                      <a:r>
                        <a:rPr lang="en-US" sz="1600" b="0">
                          <a:solidFill>
                            <a:schemeClr val="tx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tx1"/>
                          </a:solidFill>
                          <a:latin typeface="+mn-lt"/>
                          <a:ea typeface="Cambria"/>
                          <a:cs typeface="Times New Roman"/>
                        </a:rPr>
                        <a:t>Intermediate </a:t>
                      </a:r>
                    </a:p>
                    <a:p>
                      <a:pPr marL="0" marR="0" algn="ctr">
                        <a:spcBef>
                          <a:spcPts val="0"/>
                        </a:spcBef>
                        <a:spcAft>
                          <a:spcPts val="0"/>
                        </a:spcAft>
                      </a:pPr>
                      <a:r>
                        <a:rPr lang="en-US" sz="1600" b="0">
                          <a:solidFill>
                            <a:schemeClr val="tx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tx1"/>
                          </a:solidFill>
                          <a:latin typeface="+mn-lt"/>
                          <a:ea typeface="Cambria"/>
                          <a:cs typeface="Times New Roman"/>
                        </a:rPr>
                        <a:t>Intermediate </a:t>
                      </a:r>
                    </a:p>
                    <a:p>
                      <a:pPr marL="0" marR="0" algn="ctr">
                        <a:spcBef>
                          <a:spcPts val="0"/>
                        </a:spcBef>
                        <a:spcAft>
                          <a:spcPts val="0"/>
                        </a:spcAft>
                      </a:pPr>
                      <a:r>
                        <a:rPr lang="en-US" sz="1600" b="0">
                          <a:solidFill>
                            <a:schemeClr val="tx1"/>
                          </a:solidFill>
                          <a:latin typeface="+mn-lt"/>
                          <a:ea typeface="Cambria"/>
                          <a:cs typeface="Times New Roman"/>
                        </a:rPr>
                        <a:t>High</a:t>
                      </a:r>
                    </a:p>
                  </a:txBody>
                  <a:tcPr marL="51435" marR="51435" marT="0" marB="0" anchor="ctr"/>
                </a:tc>
              </a:tr>
              <a:tr h="4068445">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latin typeface="+mn-lt"/>
                        <a:ea typeface="Cambria"/>
                        <a:cs typeface="Times New Roman"/>
                      </a:endParaRPr>
                    </a:p>
                  </a:txBody>
                  <a:tcPr marL="51435" marR="51435" marT="0" marB="0"/>
                </a:tc>
              </a:tr>
            </a:tbl>
          </a:graphicData>
        </a:graphic>
      </p:graphicFrame>
      <p:sp>
        <p:nvSpPr>
          <p:cNvPr id="3" name="Slide Number Placeholder 2"/>
          <p:cNvSpPr>
            <a:spLocks noGrp="1"/>
          </p:cNvSpPr>
          <p:nvPr>
            <p:ph type="sldNum" sz="quarter" idx="12"/>
          </p:nvPr>
        </p:nvSpPr>
        <p:spPr/>
        <p:txBody>
          <a:bodyPr/>
          <a:lstStyle/>
          <a:p>
            <a:fld id="{D57F1E4F-1CFF-5643-939E-02111984F565}" type="slidenum">
              <a:rPr lang="en-US" smtClean="0"/>
              <a:t>68</a:t>
            </a:fld>
            <a:endParaRPr lang="en-US" dirty="0"/>
          </a:p>
        </p:txBody>
      </p:sp>
    </p:spTree>
    <p:extLst>
      <p:ext uri="{BB962C8B-B14F-4D97-AF65-F5344CB8AC3E}">
        <p14:creationId xmlns:p14="http://schemas.microsoft.com/office/powerpoint/2010/main" val="20879286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srcRect t="4171" r="4657" b="9532"/>
          <a:stretch/>
        </p:blipFill>
        <p:spPr>
          <a:xfrm>
            <a:off x="1837229" y="730828"/>
            <a:ext cx="5614420" cy="5449824"/>
          </a:xfrm>
          <a:prstGeom prst="rect">
            <a:avLst/>
          </a:prstGeom>
          <a:effectLst>
            <a:outerShdw blurRad="50800" dir="14400000">
              <a:srgbClr val="000000">
                <a:alpha val="40000"/>
              </a:srgbClr>
            </a:outerShdw>
          </a:effectLst>
        </p:spPr>
      </p:pic>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69</a:t>
            </a:fld>
            <a:endParaRPr lang="en-US" dirty="0"/>
          </a:p>
        </p:txBody>
      </p:sp>
    </p:spTree>
    <p:extLst>
      <p:ext uri="{BB962C8B-B14F-4D97-AF65-F5344CB8AC3E}">
        <p14:creationId xmlns:p14="http://schemas.microsoft.com/office/powerpoint/2010/main" val="1933389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09492"/>
          </a:xfrm>
          <a:solidFill>
            <a:schemeClr val="accent1"/>
          </a:solidFill>
        </p:spPr>
        <p:txBody>
          <a:bodyPr/>
          <a:lstStyle/>
          <a:p>
            <a:pPr algn="ctr"/>
            <a:r>
              <a:rPr lang="en-US"/>
              <a:t>lterrillcps.wikispaces.com</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2876" y="1443844"/>
            <a:ext cx="6109854" cy="5095069"/>
          </a:xfrm>
        </p:spPr>
      </p:pic>
    </p:spTree>
    <p:extLst>
      <p:ext uri="{BB962C8B-B14F-4D97-AF65-F5344CB8AC3E}">
        <p14:creationId xmlns:p14="http://schemas.microsoft.com/office/powerpoint/2010/main" val="69423512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4388" y="365126"/>
            <a:ext cx="7700962" cy="1149349"/>
          </a:xfrm>
          <a:solidFill>
            <a:schemeClr val="accent1"/>
          </a:solidFill>
        </p:spPr>
        <p:txBody>
          <a:bodyPr>
            <a:noAutofit/>
          </a:bodyPr>
          <a:lstStyle/>
          <a:p>
            <a:pPr algn="ctr"/>
            <a:r>
              <a:rPr lang="en-US" sz="3200">
                <a:solidFill>
                  <a:schemeClr val="tx1"/>
                </a:solidFill>
              </a:rPr>
              <a:t>BUILDING TOWARD </a:t>
            </a:r>
            <a:br>
              <a:rPr lang="en-US" sz="3200">
                <a:solidFill>
                  <a:schemeClr val="tx1"/>
                </a:solidFill>
              </a:rPr>
            </a:br>
            <a:r>
              <a:rPr lang="en-US" sz="3200">
                <a:solidFill>
                  <a:schemeClr val="tx1"/>
                </a:solidFill>
              </a:rPr>
              <a:t>INTERPERSONAL COMMUNICATION</a:t>
            </a:r>
          </a:p>
        </p:txBody>
      </p:sp>
      <p:sp>
        <p:nvSpPr>
          <p:cNvPr id="6" name="Content Placeholder 5"/>
          <p:cNvSpPr>
            <a:spLocks noGrp="1"/>
          </p:cNvSpPr>
          <p:nvPr>
            <p:ph idx="1"/>
          </p:nvPr>
        </p:nvSpPr>
        <p:spPr>
          <a:xfrm>
            <a:off x="4200524" y="2425701"/>
            <a:ext cx="4314826" cy="3417888"/>
          </a:xfrm>
          <a:solidFill>
            <a:schemeClr val="bg1"/>
          </a:solidFill>
        </p:spPr>
        <p:txBody>
          <a:bodyPr anchor="ctr">
            <a:normAutofit/>
          </a:bodyPr>
          <a:lstStyle/>
          <a:p>
            <a:r>
              <a:rPr lang="en-US" sz="3200"/>
              <a:t>Circumlocution</a:t>
            </a:r>
          </a:p>
          <a:p>
            <a:r>
              <a:rPr lang="en-US" sz="3200"/>
              <a:t>Asking questions</a:t>
            </a:r>
          </a:p>
          <a:p>
            <a:r>
              <a:rPr lang="en-US" sz="3200"/>
              <a:t>“Forced” elaboration</a:t>
            </a:r>
          </a:p>
          <a:p>
            <a:r>
              <a:rPr lang="en-US" sz="3200"/>
              <a:t>Question and answer frames</a:t>
            </a:r>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70</a:t>
            </a:fld>
            <a:endParaRPr lang="en-US" dirty="0"/>
          </a:p>
        </p:txBody>
      </p:sp>
      <p:pic>
        <p:nvPicPr>
          <p:cNvPr id="9" name="Picture 8"/>
          <p:cNvPicPr>
            <a:picLocks noChangeAspect="1"/>
          </p:cNvPicPr>
          <p:nvPr/>
        </p:nvPicPr>
        <p:blipFill>
          <a:blip r:embed="rId2"/>
          <a:stretch>
            <a:fillRect/>
          </a:stretch>
        </p:blipFill>
        <p:spPr>
          <a:xfrm flipH="1">
            <a:off x="456814" y="2771776"/>
            <a:ext cx="3282550" cy="2184387"/>
          </a:xfrm>
          <a:prstGeom prst="rect">
            <a:avLst/>
          </a:prstGeom>
        </p:spPr>
      </p:pic>
    </p:spTree>
    <p:extLst>
      <p:ext uri="{BB962C8B-B14F-4D97-AF65-F5344CB8AC3E}">
        <p14:creationId xmlns:p14="http://schemas.microsoft.com/office/powerpoint/2010/main" val="902971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solidFill>
            <a:schemeClr val="accent1"/>
          </a:solidFill>
        </p:spPr>
        <p:txBody>
          <a:bodyPr>
            <a:normAutofit/>
          </a:bodyPr>
          <a:lstStyle/>
          <a:p>
            <a:pPr algn="ctr"/>
            <a:r>
              <a:rPr lang="en-US">
                <a:solidFill>
                  <a:schemeClr val="tx1"/>
                </a:solidFill>
              </a:rPr>
              <a:t>Practice Circumlocution    </a:t>
            </a:r>
            <a:br>
              <a:rPr lang="en-US">
                <a:solidFill>
                  <a:schemeClr val="tx1"/>
                </a:solidFill>
              </a:rPr>
            </a:b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a:bodyPr>
          <a:lstStyle/>
          <a:p>
            <a:fld id="{74C2F60E-34D8-DD42-93FD-7BD7AE432328}" type="slidenum">
              <a:rPr lang="en-US"/>
              <a:pPr/>
              <a:t>71</a:t>
            </a:fld>
            <a:endParaRPr lang="en-US"/>
          </a:p>
        </p:txBody>
      </p:sp>
    </p:spTree>
    <p:extLst>
      <p:ext uri="{BB962C8B-B14F-4D97-AF65-F5344CB8AC3E}">
        <p14:creationId xmlns:p14="http://schemas.microsoft.com/office/powerpoint/2010/main" val="212860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4363" y="365127"/>
            <a:ext cx="7900987" cy="1006474"/>
          </a:xfrm>
          <a:solidFill>
            <a:schemeClr val="accent1"/>
          </a:solidFill>
        </p:spPr>
        <p:txBody>
          <a:bodyPr/>
          <a:lstStyle/>
          <a:p>
            <a:pPr algn="ctr"/>
            <a:r>
              <a:rPr lang="en-US">
                <a:solidFill>
                  <a:schemeClr val="tx1"/>
                </a:solidFill>
              </a:rPr>
              <a:t>Ask questions</a:t>
            </a:r>
          </a:p>
        </p:txBody>
      </p:sp>
      <p:sp>
        <p:nvSpPr>
          <p:cNvPr id="2" name="Footer Placeholder 1"/>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72</a:t>
            </a:fld>
            <a:endParaRPr lang="en-US"/>
          </a:p>
        </p:txBody>
      </p:sp>
      <p:pic>
        <p:nvPicPr>
          <p:cNvPr id="7" name="Picture 6" descr="askquestions.jpg"/>
          <p:cNvPicPr>
            <a:picLocks noChangeAspect="1"/>
          </p:cNvPicPr>
          <p:nvPr/>
        </p:nvPicPr>
        <p:blipFill>
          <a:blip r:embed="rId2"/>
          <a:srcRect/>
          <a:stretch>
            <a:fillRect/>
          </a:stretch>
        </p:blipFill>
        <p:spPr bwMode="auto">
          <a:xfrm>
            <a:off x="1524000" y="1854200"/>
            <a:ext cx="6096000" cy="3905250"/>
          </a:xfrm>
          <a:prstGeom prst="rect">
            <a:avLst/>
          </a:prstGeom>
          <a:noFill/>
          <a:ln w="9525">
            <a:noFill/>
            <a:miter lim="800000"/>
            <a:headEnd/>
            <a:tailEnd/>
          </a:ln>
        </p:spPr>
      </p:pic>
    </p:spTree>
    <p:extLst>
      <p:ext uri="{BB962C8B-B14F-4D97-AF65-F5344CB8AC3E}">
        <p14:creationId xmlns:p14="http://schemas.microsoft.com/office/powerpoint/2010/main" val="4474248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365126"/>
            <a:ext cx="7924800" cy="945455"/>
          </a:xfrm>
          <a:solidFill>
            <a:schemeClr val="accent1"/>
          </a:solidFill>
        </p:spPr>
        <p:txBody>
          <a:bodyPr/>
          <a:lstStyle/>
          <a:p>
            <a:pPr algn="ctr"/>
            <a:r>
              <a:rPr lang="en-US">
                <a:solidFill>
                  <a:schemeClr val="tx1"/>
                </a:solidFill>
              </a:rPr>
              <a:t>Ask Questions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4946650" y="4786691"/>
            <a:ext cx="3340101" cy="1569660"/>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marL="182880" indent="-182880">
              <a:buFont typeface="Arial"/>
              <a:buChar char="•"/>
            </a:pPr>
            <a:r>
              <a:rPr lang="en-US" sz="2400">
                <a:solidFill>
                  <a:schemeClr val="tx1"/>
                </a:solidFill>
              </a:rPr>
              <a:t>In the text “right there” (text explicit)</a:t>
            </a:r>
          </a:p>
          <a:p>
            <a:pPr marL="182880" indent="-182880">
              <a:buFont typeface="Arial"/>
              <a:buChar char="•"/>
            </a:pPr>
            <a:r>
              <a:rPr lang="en-US" sz="2400">
                <a:solidFill>
                  <a:schemeClr val="tx1"/>
                </a:solidFill>
              </a:rPr>
              <a:t>In my head “think and search” (text implicit)</a:t>
            </a:r>
          </a:p>
        </p:txBody>
      </p:sp>
      <p:sp>
        <p:nvSpPr>
          <p:cNvPr id="6" name="TextBox 5"/>
          <p:cNvSpPr txBox="1"/>
          <p:nvPr/>
        </p:nvSpPr>
        <p:spPr>
          <a:xfrm>
            <a:off x="1449607" y="2108200"/>
            <a:ext cx="2635035" cy="3416320"/>
          </a:xfrm>
          <a:prstGeom prst="rect">
            <a:avLst/>
          </a:prstGeom>
          <a:noFill/>
        </p:spPr>
        <p:txBody>
          <a:bodyPr wrap="square" rtlCol="0">
            <a:spAutoFit/>
          </a:bodyPr>
          <a:lstStyle/>
          <a:p>
            <a:pPr indent="-182880">
              <a:buFont typeface="Arial"/>
              <a:buChar char="•"/>
            </a:pPr>
            <a:r>
              <a:rPr lang="en-US" sz="2400"/>
              <a:t>Who? 			</a:t>
            </a:r>
          </a:p>
          <a:p>
            <a:pPr indent="-182880">
              <a:buFont typeface="Arial"/>
              <a:buChar char="•"/>
            </a:pPr>
            <a:r>
              <a:rPr lang="en-US" sz="2400"/>
              <a:t>What? </a:t>
            </a:r>
          </a:p>
          <a:p>
            <a:pPr indent="-182880">
              <a:buFont typeface="Arial"/>
              <a:buChar char="•"/>
            </a:pPr>
            <a:r>
              <a:rPr lang="en-US" sz="2400"/>
              <a:t>When?   </a:t>
            </a:r>
          </a:p>
          <a:p>
            <a:pPr indent="-182880">
              <a:buFont typeface="Arial"/>
              <a:buChar char="•"/>
            </a:pPr>
            <a:r>
              <a:rPr lang="en-US" sz="2400"/>
              <a:t>Where? 		</a:t>
            </a:r>
          </a:p>
          <a:p>
            <a:pPr indent="-182880">
              <a:buFont typeface="Arial"/>
              <a:buChar char="•"/>
            </a:pPr>
            <a:r>
              <a:rPr lang="en-US" sz="2400"/>
              <a:t>Why?			</a:t>
            </a:r>
          </a:p>
          <a:p>
            <a:pPr indent="-182880">
              <a:buFont typeface="Arial"/>
              <a:buChar char="•"/>
            </a:pPr>
            <a:r>
              <a:rPr lang="en-US" sz="2400"/>
              <a:t>Which would?</a:t>
            </a:r>
          </a:p>
          <a:p>
            <a:pPr indent="-182880">
              <a:buFont typeface="Arial"/>
              <a:buChar char="•"/>
            </a:pPr>
            <a:r>
              <a:rPr lang="en-US" sz="2400"/>
              <a:t>If….then?		</a:t>
            </a:r>
          </a:p>
          <a:p>
            <a:pPr indent="-182880">
              <a:buFont typeface="Arial"/>
              <a:buChar char="•"/>
            </a:pPr>
            <a:r>
              <a:rPr lang="en-US" sz="2400"/>
              <a:t>Who can?		</a:t>
            </a:r>
          </a:p>
          <a:p>
            <a:pPr indent="-182880">
              <a:buFont typeface="Arial"/>
              <a:buChar char="•"/>
            </a:pPr>
            <a:r>
              <a:rPr lang="en-US" sz="2400"/>
              <a:t>How did?</a:t>
            </a:r>
          </a:p>
        </p:txBody>
      </p:sp>
      <p:sp>
        <p:nvSpPr>
          <p:cNvPr id="7" name="Down Arrow 6"/>
          <p:cNvSpPr/>
          <p:nvPr/>
        </p:nvSpPr>
        <p:spPr>
          <a:xfrm>
            <a:off x="762576" y="2108200"/>
            <a:ext cx="484632" cy="3302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73</a:t>
            </a:fld>
            <a:endParaRPr lang="en-US"/>
          </a:p>
        </p:txBody>
      </p:sp>
      <p:pic>
        <p:nvPicPr>
          <p:cNvPr id="9" name="Content Placeholder 4" descr="PC007479.jpg"/>
          <p:cNvPicPr>
            <a:picLocks noChangeAspect="1"/>
          </p:cNvPicPr>
          <p:nvPr/>
        </p:nvPicPr>
        <p:blipFill>
          <a:blip r:embed="rId2"/>
          <a:srcRect l="-10499" r="-10499"/>
          <a:stretch>
            <a:fillRect/>
          </a:stretch>
        </p:blipFill>
        <p:spPr>
          <a:xfrm>
            <a:off x="3189504" y="1631316"/>
            <a:ext cx="5000037" cy="2834640"/>
          </a:xfrm>
          <a:prstGeom prst="rect">
            <a:avLst/>
          </a:prstGeom>
        </p:spPr>
      </p:pic>
    </p:spTree>
    <p:extLst>
      <p:ext uri="{BB962C8B-B14F-4D97-AF65-F5344CB8AC3E}">
        <p14:creationId xmlns:p14="http://schemas.microsoft.com/office/powerpoint/2010/main" val="15293570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a:xfrm>
            <a:off x="590550" y="365126"/>
            <a:ext cx="7924800" cy="1000123"/>
          </a:xfrm>
          <a:solidFill>
            <a:schemeClr val="accent1"/>
          </a:solidFill>
        </p:spPr>
        <p:txBody>
          <a:bodyPr/>
          <a:lstStyle/>
          <a:p>
            <a:pPr algn="ctr"/>
            <a:r>
              <a:rPr lang="en-US">
                <a:solidFill>
                  <a:schemeClr val="tx1"/>
                </a:solidFill>
              </a:rPr>
              <a:t>“Force” Elaboration</a:t>
            </a:r>
          </a:p>
        </p:txBody>
      </p:sp>
      <p:sp>
        <p:nvSpPr>
          <p:cNvPr id="8" name="Footer Placeholder 7"/>
          <p:cNvSpPr>
            <a:spLocks noGrp="1"/>
          </p:cNvSpPr>
          <p:nvPr>
            <p:ph type="ftr" sz="quarter" idx="11"/>
          </p:nvPr>
        </p:nvSpPr>
        <p:spPr/>
        <p:txBody>
          <a:bodyPr/>
          <a:lstStyle/>
          <a:p>
            <a:r>
              <a:rPr lang="en-US"/>
              <a:t>Laura Terrill</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1" i="0" u="none" strike="noStrike" kern="1200" cap="none" spc="0" normalizeH="0" baseline="0" noProof="0">
                <a:ln>
                  <a:noFill/>
                </a:ln>
                <a:solidFill>
                  <a:schemeClr val="accent6">
                    <a:lumMod val="75000"/>
                  </a:schemeClr>
                </a:solidFill>
                <a:effectLst/>
                <a:uLnTx/>
                <a:uFillTx/>
                <a:latin typeface="+mn-lt"/>
                <a:ea typeface="+mn-ea"/>
                <a:cs typeface="+mn-cs"/>
              </a:rPr>
              <a:t>1. 	</a:t>
            </a:r>
            <a:r>
              <a:rPr kumimoji="0" lang="en-US" sz="2800" b="1" i="0" u="none" strike="noStrike" kern="1200" cap="none" spc="0" normalizeH="0" baseline="0" noProof="0">
                <a:ln>
                  <a:noFill/>
                </a:ln>
                <a:solidFill>
                  <a:schemeClr val="accent6">
                    <a:lumMod val="75000"/>
                  </a:schemeClr>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74</a:t>
            </a:fld>
            <a:endParaRPr lang="en-US"/>
          </a:p>
        </p:txBody>
      </p:sp>
    </p:spTree>
    <p:extLst>
      <p:ext uri="{BB962C8B-B14F-4D97-AF65-F5344CB8AC3E}">
        <p14:creationId xmlns:p14="http://schemas.microsoft.com/office/powerpoint/2010/main" val="67243731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a:xfrm>
            <a:off x="700088" y="365126"/>
            <a:ext cx="7815262" cy="1000123"/>
          </a:xfrm>
          <a:solidFill>
            <a:schemeClr val="accent1"/>
          </a:solidFill>
        </p:spPr>
        <p:txBody>
          <a:bodyPr/>
          <a:lstStyle/>
          <a:p>
            <a:pPr algn="ctr"/>
            <a:r>
              <a:rPr lang="en-US">
                <a:solidFill>
                  <a:schemeClr val="tx1"/>
                </a:solidFill>
              </a:rPr>
              <a:t>“Force” Elaboration</a:t>
            </a:r>
          </a:p>
        </p:txBody>
      </p:sp>
      <p:sp>
        <p:nvSpPr>
          <p:cNvPr id="8" name="Footer Placeholder 7"/>
          <p:cNvSpPr>
            <a:spLocks noGrp="1"/>
          </p:cNvSpPr>
          <p:nvPr>
            <p:ph type="ftr" sz="quarter" idx="11"/>
          </p:nvPr>
        </p:nvSpPr>
        <p:spPr/>
        <p:txBody>
          <a:bodyPr/>
          <a:lstStyle/>
          <a:p>
            <a:r>
              <a:rPr lang="en-US"/>
              <a:t>Laura Terrill</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solidFill>
                  <a:schemeClr val="tx1">
                    <a:lumMod val="95000"/>
                  </a:schemeClr>
                </a:solidFill>
                <a:effectLst/>
                <a:uLnTx/>
                <a:uFillTx/>
                <a:latin typeface="+mn-lt"/>
                <a:ea typeface="+mn-ea"/>
                <a:cs typeface="+mn-cs"/>
              </a:rPr>
              <a:t>1. 	</a:t>
            </a: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1" i="0" u="none" strike="noStrike" kern="1200" cap="none" spc="0" normalizeH="0" baseline="0" noProof="0">
                <a:ln>
                  <a:noFill/>
                </a:ln>
                <a:solidFill>
                  <a:schemeClr val="accent6">
                    <a:lumMod val="75000"/>
                  </a:schemeClr>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75</a:t>
            </a:fld>
            <a:endParaRPr lang="en-US"/>
          </a:p>
        </p:txBody>
      </p:sp>
    </p:spTree>
    <p:extLst>
      <p:ext uri="{BB962C8B-B14F-4D97-AF65-F5344CB8AC3E}">
        <p14:creationId xmlns:p14="http://schemas.microsoft.com/office/powerpoint/2010/main" val="130176313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298450" y="328351"/>
            <a:ext cx="7886700" cy="1325563"/>
          </a:xfrm>
          <a:solidFill>
            <a:schemeClr val="accent1"/>
          </a:solidFill>
        </p:spPr>
        <p:txBody>
          <a:bodyPr>
            <a:normAutofit/>
          </a:bodyPr>
          <a:lstStyle/>
          <a:p>
            <a:pPr>
              <a:defRPr/>
            </a:pPr>
            <a:r>
              <a:rPr lang="en-US">
                <a:solidFill>
                  <a:schemeClr val="tx1"/>
                </a:solidFill>
              </a:rPr>
              <a:t>“Force” Elaboration</a:t>
            </a:r>
            <a:endParaRPr lang="en-US">
              <a:solidFill>
                <a:schemeClr val="tx1"/>
              </a:solidFill>
              <a:latin typeface="Palatino" charset="0"/>
            </a:endParaRPr>
          </a:p>
        </p:txBody>
      </p:sp>
      <p:sp>
        <p:nvSpPr>
          <p:cNvPr id="8" name="Footer Placeholder 7"/>
          <p:cNvSpPr>
            <a:spLocks noGrp="1"/>
          </p:cNvSpPr>
          <p:nvPr>
            <p:ph type="ftr" sz="quarter" idx="11"/>
          </p:nvPr>
        </p:nvSpPr>
        <p:spPr/>
        <p:txBody>
          <a:bodyPr/>
          <a:lstStyle/>
          <a:p>
            <a:r>
              <a:rPr lang="en-US"/>
              <a:t>Laura Terrill</a:t>
            </a:r>
          </a:p>
        </p:txBody>
      </p:sp>
      <p:sp>
        <p:nvSpPr>
          <p:cNvPr id="312323" name="Text Box 3"/>
          <p:cNvSpPr txBox="1">
            <a:spLocks noChangeArrowheads="1"/>
          </p:cNvSpPr>
          <p:nvPr/>
        </p:nvSpPr>
        <p:spPr bwMode="auto">
          <a:xfrm>
            <a:off x="1130300" y="1981200"/>
            <a:ext cx="4100176" cy="3600986"/>
          </a:xfrm>
          <a:prstGeom prst="rect">
            <a:avLst/>
          </a:prstGeom>
          <a:noFill/>
          <a:ln w="9525">
            <a:noFill/>
            <a:miter lim="800000"/>
            <a:headEnd/>
            <a:tailEnd/>
          </a:ln>
        </p:spPr>
        <p:txBody>
          <a:bodyPr wrap="none">
            <a:prstTxWarp prst="textNoShape">
              <a:avLst/>
            </a:prstTxWarp>
            <a:spAutoFit/>
          </a:bodyPr>
          <a:lstStyle/>
          <a:p>
            <a:r>
              <a:rPr lang="en-US" sz="3000">
                <a:solidFill>
                  <a:schemeClr val="tx1">
                    <a:lumMod val="95000"/>
                  </a:schemeClr>
                </a:solidFill>
              </a:rPr>
              <a:t>1.	I wanted to...</a:t>
            </a:r>
          </a:p>
          <a:p>
            <a:r>
              <a:rPr lang="en-US" sz="3000">
                <a:solidFill>
                  <a:schemeClr val="tx1">
                    <a:lumMod val="95000"/>
                  </a:schemeClr>
                </a:solidFill>
              </a:rPr>
              <a:t>2.	I felt bad when...</a:t>
            </a:r>
          </a:p>
          <a:p>
            <a:r>
              <a:rPr lang="en-US" sz="3000">
                <a:solidFill>
                  <a:schemeClr val="tx1">
                    <a:lumMod val="95000"/>
                  </a:schemeClr>
                </a:solidFill>
              </a:rPr>
              <a:t>3.	I would have..., but...</a:t>
            </a:r>
          </a:p>
          <a:p>
            <a:r>
              <a:rPr lang="en-US" sz="3000">
                <a:solidFill>
                  <a:schemeClr val="tx1">
                    <a:lumMod val="95000"/>
                  </a:schemeClr>
                </a:solidFill>
              </a:rPr>
              <a:t>4.	I was glad that...</a:t>
            </a:r>
          </a:p>
          <a:p>
            <a:r>
              <a:rPr lang="en-US" sz="3000">
                <a:solidFill>
                  <a:schemeClr val="tx1">
                    <a:lumMod val="95000"/>
                  </a:schemeClr>
                </a:solidFill>
              </a:rPr>
              <a:t>5.	My parents insisted...</a:t>
            </a:r>
          </a:p>
          <a:p>
            <a:r>
              <a:rPr lang="en-US" sz="3000">
                <a:solidFill>
                  <a:schemeClr val="tx1">
                    <a:lumMod val="95000"/>
                  </a:schemeClr>
                </a:solidFill>
              </a:rPr>
              <a:t>6.	I was annoyed...</a:t>
            </a:r>
          </a:p>
          <a:p>
            <a:r>
              <a:rPr lang="en-US" sz="3000">
                <a:solidFill>
                  <a:schemeClr val="tx1">
                    <a:lumMod val="95000"/>
                  </a:schemeClr>
                </a:solidFill>
              </a:rPr>
              <a:t>7.	I didn’t get to...</a:t>
            </a:r>
          </a:p>
          <a:p>
            <a:endParaRPr lang="en-US">
              <a:solidFill>
                <a:schemeClr val="tx1">
                  <a:lumMod val="95000"/>
                </a:schemeClr>
              </a:solidFill>
            </a:endParaRPr>
          </a:p>
        </p:txBody>
      </p:sp>
      <p:pic>
        <p:nvPicPr>
          <p:cNvPr id="312325" name="Picture 5"/>
          <p:cNvPicPr>
            <a:picLocks noChangeAspect="1" noChangeArrowheads="1"/>
          </p:cNvPicPr>
          <p:nvPr/>
        </p:nvPicPr>
        <p:blipFill>
          <a:blip r:embed="rId3">
            <a:duotone>
              <a:schemeClr val="accent6">
                <a:shade val="45000"/>
                <a:satMod val="135000"/>
              </a:schemeClr>
              <a:prstClr val="white"/>
            </a:duotone>
          </a:blip>
          <a:srcRect/>
          <a:stretch>
            <a:fillRect/>
          </a:stretch>
        </p:blipFill>
        <p:spPr bwMode="auto">
          <a:xfrm>
            <a:off x="6289990" y="2336800"/>
            <a:ext cx="1189822" cy="2346593"/>
          </a:xfrm>
          <a:prstGeom prst="rect">
            <a:avLst/>
          </a:prstGeom>
          <a:noFill/>
          <a:ln w="9525">
            <a:solidFill>
              <a:schemeClr val="accent2"/>
            </a:solidFill>
            <a:miter lim="800000"/>
            <a:headEnd/>
            <a:tailEnd/>
          </a:ln>
        </p:spPr>
      </p:pic>
      <p:sp>
        <p:nvSpPr>
          <p:cNvPr id="312326" name="TextBox 5"/>
          <p:cNvSpPr txBox="1">
            <a:spLocks noChangeArrowheads="1"/>
          </p:cNvSpPr>
          <p:nvPr/>
        </p:nvSpPr>
        <p:spPr bwMode="auto">
          <a:xfrm>
            <a:off x="1752600" y="5457558"/>
            <a:ext cx="5908990" cy="830997"/>
          </a:xfrm>
          <a:prstGeom prst="rect">
            <a:avLst/>
          </a:prstGeom>
          <a:solidFill>
            <a:schemeClr val="accent1"/>
          </a:solidFill>
          <a:ln w="9525">
            <a:noFill/>
            <a:miter lim="800000"/>
            <a:headEnd/>
            <a:tailEnd/>
          </a:ln>
        </p:spPr>
        <p:txBody>
          <a:bodyPr wrap="none">
            <a:prstTxWarp prst="textNoShape">
              <a:avLst/>
            </a:prstTxWarp>
            <a:spAutoFit/>
          </a:bodyPr>
          <a:lstStyle/>
          <a:p>
            <a:pPr algn="ctr"/>
            <a:r>
              <a:rPr lang="en-US" sz="2400">
                <a:solidFill>
                  <a:schemeClr val="tx1">
                    <a:lumMod val="95000"/>
                  </a:schemeClr>
                </a:solidFill>
              </a:rPr>
              <a:t>Find out what your partner did last night. </a:t>
            </a:r>
          </a:p>
          <a:p>
            <a:pPr algn="ctr"/>
            <a:r>
              <a:rPr lang="en-US" sz="2400">
                <a:solidFill>
                  <a:schemeClr val="tx1">
                    <a:lumMod val="95000"/>
                  </a:schemeClr>
                </a:solidFill>
              </a:rPr>
              <a:t>Ask a follow-up question to get more details. </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76</a:t>
            </a:fld>
            <a:endParaRPr lang="en-US"/>
          </a:p>
        </p:txBody>
      </p:sp>
      <p:sp>
        <p:nvSpPr>
          <p:cNvPr id="2" name="TextBox 1"/>
          <p:cNvSpPr txBox="1"/>
          <p:nvPr/>
        </p:nvSpPr>
        <p:spPr>
          <a:xfrm>
            <a:off x="5150633" y="452524"/>
            <a:ext cx="3396467" cy="1077218"/>
          </a:xfrm>
          <a:prstGeom prst="rect">
            <a:avLst/>
          </a:prstGeom>
          <a:solidFill>
            <a:schemeClr val="accent1"/>
          </a:solidFill>
        </p:spPr>
        <p:txBody>
          <a:bodyPr wrap="square" rtlCol="0">
            <a:spAutoFit/>
          </a:bodyPr>
          <a:lstStyle/>
          <a:p>
            <a:r>
              <a:rPr lang="en-US" sz="3200" i="1"/>
              <a:t>What did you do over the weekend?</a:t>
            </a:r>
          </a:p>
        </p:txBody>
      </p:sp>
    </p:spTree>
    <p:extLst>
      <p:ext uri="{BB962C8B-B14F-4D97-AF65-F5344CB8AC3E}">
        <p14:creationId xmlns:p14="http://schemas.microsoft.com/office/powerpoint/2010/main" val="14946604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904875"/>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77</a:t>
            </a:fld>
            <a:endParaRPr lang="en-US"/>
          </a:p>
        </p:txBody>
      </p:sp>
      <p:sp>
        <p:nvSpPr>
          <p:cNvPr id="2" name="Rounded Rectangle 1"/>
          <p:cNvSpPr/>
          <p:nvPr/>
        </p:nvSpPr>
        <p:spPr>
          <a:xfrm rot="20917190">
            <a:off x="1400187" y="2565880"/>
            <a:ext cx="6481916" cy="223893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a:t>Determine sentence and answer frames as new vocabulary is introduced. </a:t>
            </a:r>
          </a:p>
        </p:txBody>
      </p:sp>
    </p:spTree>
    <p:extLst>
      <p:ext uri="{BB962C8B-B14F-4D97-AF65-F5344CB8AC3E}">
        <p14:creationId xmlns:p14="http://schemas.microsoft.com/office/powerpoint/2010/main" val="482931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742950" y="371475"/>
            <a:ext cx="7772400" cy="1027114"/>
          </a:xfrm>
          <a:solidFill>
            <a:schemeClr val="bg1"/>
          </a:solidFill>
        </p:spPr>
        <p:txBody>
          <a:bodyPr>
            <a:normAutofit/>
          </a:bodyPr>
          <a:lstStyle/>
          <a:p>
            <a:r>
              <a:rPr lang="en-US" sz="2800">
                <a:solidFill>
                  <a:schemeClr val="tx1"/>
                </a:solidFill>
                <a:ea typeface="Cambria" pitchFamily="-84" charset="0"/>
                <a:cs typeface="Cambria" pitchFamily="-84" charset="0"/>
              </a:rPr>
              <a:t>Do you want to  …..?  I want to</a:t>
            </a:r>
            <a:r>
              <a:rPr lang="is-IS" sz="2800">
                <a:solidFill>
                  <a:schemeClr val="tx1"/>
                </a:solidFill>
                <a:ea typeface="Cambria" pitchFamily="-84" charset="0"/>
                <a:cs typeface="Cambria" pitchFamily="-84" charset="0"/>
              </a:rPr>
              <a:t>…   I don’t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78</a:t>
            </a:fld>
            <a:endParaRPr lang="en-US"/>
          </a:p>
        </p:txBody>
      </p:sp>
      <p:sp>
        <p:nvSpPr>
          <p:cNvPr id="81923" name="TextBox 8"/>
          <p:cNvSpPr txBox="1">
            <a:spLocks noChangeArrowheads="1"/>
          </p:cNvSpPr>
          <p:nvPr/>
        </p:nvSpPr>
        <p:spPr bwMode="auto">
          <a:xfrm>
            <a:off x="2725553" y="5437965"/>
            <a:ext cx="6018699" cy="830997"/>
          </a:xfrm>
          <a:prstGeom prst="rect">
            <a:avLst/>
          </a:prstGeom>
          <a:solidFill>
            <a:schemeClr val="bg1"/>
          </a:solid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play in the waterfall.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4283940"/>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377448" y="4116050"/>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975100"/>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sp>
        <p:nvSpPr>
          <p:cNvPr id="2" name="Rounded Rectangle 1"/>
          <p:cNvSpPr/>
          <p:nvPr/>
        </p:nvSpPr>
        <p:spPr>
          <a:xfrm rot="21124116">
            <a:off x="2390774" y="2364546"/>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new activities</a:t>
            </a:r>
          </a:p>
        </p:txBody>
      </p:sp>
    </p:spTree>
    <p:extLst>
      <p:ext uri="{BB962C8B-B14F-4D97-AF65-F5344CB8AC3E}">
        <p14:creationId xmlns:p14="http://schemas.microsoft.com/office/powerpoint/2010/main" val="128989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79</a:t>
            </a:fld>
            <a:endParaRPr lang="en-US"/>
          </a:p>
        </p:txBody>
      </p:sp>
      <p:pic>
        <p:nvPicPr>
          <p:cNvPr id="81924" name="Picture 12" descr="117-1718_IMG.JPG"/>
          <p:cNvPicPr>
            <a:picLocks noChangeAspect="1"/>
          </p:cNvPicPr>
          <p:nvPr/>
        </p:nvPicPr>
        <p:blipFill>
          <a:blip r:embed="rId2"/>
          <a:srcRect/>
          <a:stretch>
            <a:fillRect/>
          </a:stretch>
        </p:blipFill>
        <p:spPr bwMode="auto">
          <a:xfrm>
            <a:off x="6574139" y="1608134"/>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1692414"/>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1781604"/>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3733074"/>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438718" y="3519826"/>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208334"/>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148134"/>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3729034"/>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56652" y="3900919"/>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5800242"/>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5703881"/>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5995984"/>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to...because...</a:t>
            </a:r>
            <a:endParaRPr lang="en-US" sz="2800">
              <a:solidFill>
                <a:schemeClr val="tx1"/>
              </a:solidFill>
              <a:ea typeface="Cambria" pitchFamily="-84" charset="0"/>
              <a:cs typeface="Cambria" pitchFamily="-84" charset="0"/>
            </a:endParaRPr>
          </a:p>
        </p:txBody>
      </p:sp>
      <p:sp>
        <p:nvSpPr>
          <p:cNvPr id="20" name="Rounded Rectangle 19"/>
          <p:cNvSpPr/>
          <p:nvPr/>
        </p:nvSpPr>
        <p:spPr>
          <a:xfrm rot="21124116">
            <a:off x="2208056" y="2461467"/>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more activities</a:t>
            </a:r>
          </a:p>
        </p:txBody>
      </p:sp>
      <p:sp>
        <p:nvSpPr>
          <p:cNvPr id="21" name="TextBox 8"/>
          <p:cNvSpPr txBox="1">
            <a:spLocks noChangeArrowheads="1"/>
          </p:cNvSpPr>
          <p:nvPr/>
        </p:nvSpPr>
        <p:spPr bwMode="auto">
          <a:xfrm>
            <a:off x="1902433" y="6128292"/>
            <a:ext cx="4568623" cy="646331"/>
          </a:xfrm>
          <a:prstGeom prst="rect">
            <a:avLst/>
          </a:prstGeom>
          <a:solidFill>
            <a:schemeClr val="bg1"/>
          </a:solidFill>
          <a:ln w="9525">
            <a:noFill/>
            <a:miter lim="800000"/>
            <a:headEnd/>
            <a:tailEnd/>
          </a:ln>
        </p:spPr>
        <p:txBody>
          <a:bodyPr wrap="none">
            <a:prstTxWarp prst="textNoShape">
              <a:avLst/>
            </a:prstTxWarp>
            <a:spAutoFit/>
          </a:bodyPr>
          <a:lstStyle/>
          <a:p>
            <a:r>
              <a:rPr lang="en-US"/>
              <a:t>Yes, I want to explore the cave. </a:t>
            </a:r>
          </a:p>
          <a:p>
            <a:r>
              <a:rPr lang="en-US"/>
              <a:t>No, It’s too hot. I want to play in the waterfall. </a:t>
            </a:r>
          </a:p>
        </p:txBody>
      </p:sp>
    </p:spTree>
    <p:extLst>
      <p:ext uri="{BB962C8B-B14F-4D97-AF65-F5344CB8AC3E}">
        <p14:creationId xmlns:p14="http://schemas.microsoft.com/office/powerpoint/2010/main" val="37500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559087"/>
            <a:ext cx="7886700" cy="1325563"/>
          </a:xfrm>
        </p:spPr>
        <p:txBody>
          <a:bodyPr>
            <a:noAutofit/>
          </a:bodyPr>
          <a:lstStyle/>
          <a:p>
            <a:pPr algn="ctr"/>
            <a:r>
              <a:rPr lang="en-US" sz="4800">
                <a:solidFill>
                  <a:schemeClr val="tx1"/>
                </a:solidFill>
              </a:rPr>
              <a:t>Building Literacy in the Interpretive Mode</a:t>
            </a:r>
          </a:p>
        </p:txBody>
      </p:sp>
      <p:sp>
        <p:nvSpPr>
          <p:cNvPr id="3" name="Slide Number Placeholder 2"/>
          <p:cNvSpPr>
            <a:spLocks noGrp="1"/>
          </p:cNvSpPr>
          <p:nvPr>
            <p:ph type="sldNum" sz="quarter" idx="12"/>
          </p:nvPr>
        </p:nvSpPr>
        <p:spPr/>
        <p:txBody>
          <a:bodyPr/>
          <a:lstStyle/>
          <a:p>
            <a:fld id="{D57F1E4F-1CFF-5643-939E-02111984F565}" type="slidenum">
              <a:rPr lang="en-US" smtClean="0"/>
              <a:t>8</a:t>
            </a:fld>
            <a:endParaRPr lang="en-US" dirty="0"/>
          </a:p>
        </p:txBody>
      </p:sp>
      <p:pic>
        <p:nvPicPr>
          <p:cNvPr id="2" name="Picture 1"/>
          <p:cNvPicPr>
            <a:picLocks noChangeAspect="1"/>
          </p:cNvPicPr>
          <p:nvPr/>
        </p:nvPicPr>
        <p:blipFill>
          <a:blip r:embed="rId2"/>
          <a:stretch>
            <a:fillRect/>
          </a:stretch>
        </p:blipFill>
        <p:spPr>
          <a:xfrm>
            <a:off x="1773382" y="2207086"/>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4" name="Footer Placeholder 3"/>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22403475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80</a:t>
            </a:fld>
            <a:endParaRPr lang="en-US"/>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6186008"/>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6261100"/>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6381750"/>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
        <p:nvSpPr>
          <p:cNvPr id="20" name="Rounded Rectangle 19"/>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No answers</a:t>
            </a:r>
          </a:p>
          <a:p>
            <a:pPr algn="ctr"/>
            <a:r>
              <a:rPr lang="en-US" sz="2800">
                <a:solidFill>
                  <a:schemeClr val="bg1"/>
                </a:solidFill>
              </a:rPr>
              <a:t>Words for 3 activities disappear</a:t>
            </a:r>
          </a:p>
        </p:txBody>
      </p:sp>
    </p:spTree>
    <p:extLst>
      <p:ext uri="{BB962C8B-B14F-4D97-AF65-F5344CB8AC3E}">
        <p14:creationId xmlns:p14="http://schemas.microsoft.com/office/powerpoint/2010/main" val="203389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81</a:t>
            </a:fld>
            <a:endParaRPr lang="en-US"/>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Rounded Rectangle 14"/>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 frames disappear</a:t>
            </a:r>
          </a:p>
          <a:p>
            <a:pPr algn="ctr"/>
            <a:r>
              <a:rPr lang="en-US" sz="2800">
                <a:solidFill>
                  <a:schemeClr val="bg1"/>
                </a:solidFill>
              </a:rPr>
              <a:t>Answer frames remain</a:t>
            </a:r>
          </a:p>
          <a:p>
            <a:pPr algn="ctr"/>
            <a:r>
              <a:rPr lang="en-US" sz="2800">
                <a:solidFill>
                  <a:schemeClr val="bg1"/>
                </a:solidFill>
              </a:rPr>
              <a:t>No words for activities</a:t>
            </a:r>
          </a:p>
        </p:txBody>
      </p:sp>
      <p:sp>
        <p:nvSpPr>
          <p:cNvPr id="17" name="Title 7"/>
          <p:cNvSpPr>
            <a:spLocks noGrp="1"/>
          </p:cNvSpPr>
          <p:nvPr>
            <p:ph type="title"/>
          </p:nvPr>
        </p:nvSpPr>
        <p:spPr>
          <a:xfrm>
            <a:off x="528637" y="459122"/>
            <a:ext cx="7746743" cy="1089123"/>
          </a:xfrm>
          <a:solidFill>
            <a:schemeClr val="bg1"/>
          </a:solidFill>
        </p:spPr>
        <p:txBody>
          <a:bodyPr>
            <a:normAutofit/>
          </a:bodyPr>
          <a:lstStyle/>
          <a:p>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Tree>
    <p:extLst>
      <p:ext uri="{BB962C8B-B14F-4D97-AF65-F5344CB8AC3E}">
        <p14:creationId xmlns:p14="http://schemas.microsoft.com/office/powerpoint/2010/main" val="7472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865188"/>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82</a:t>
            </a:fld>
            <a:endParaRPr lang="en-US"/>
          </a:p>
        </p:txBody>
      </p:sp>
    </p:spTree>
    <p:extLst>
      <p:ext uri="{BB962C8B-B14F-4D97-AF65-F5344CB8AC3E}">
        <p14:creationId xmlns:p14="http://schemas.microsoft.com/office/powerpoint/2010/main" val="175709548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4" descr="Screen shot 2012-04-17 at 3.52.05 PM.png"/>
          <p:cNvPicPr>
            <a:picLocks noChangeAspect="1"/>
          </p:cNvPicPr>
          <p:nvPr/>
        </p:nvPicPr>
        <p:blipFill>
          <a:blip r:embed="rId3"/>
          <a:srcRect/>
          <a:stretch>
            <a:fillRect/>
          </a:stretch>
        </p:blipFill>
        <p:spPr bwMode="auto">
          <a:xfrm>
            <a:off x="1090635" y="1981200"/>
            <a:ext cx="6910365" cy="4096512"/>
          </a:xfrm>
          <a:prstGeom prst="rect">
            <a:avLst/>
          </a:prstGeom>
          <a:noFill/>
          <a:ln w="9525">
            <a:noFill/>
            <a:miter lim="800000"/>
            <a:headEnd/>
            <a:tailEnd/>
          </a:ln>
        </p:spPr>
      </p:pic>
      <p:pic>
        <p:nvPicPr>
          <p:cNvPr id="92165" name="Picture 9" descr="fsbdev3_042374.gif"/>
          <p:cNvPicPr>
            <a:picLocks noChangeAspect="1"/>
          </p:cNvPicPr>
          <p:nvPr/>
        </p:nvPicPr>
        <p:blipFill>
          <a:blip r:embed="rId4"/>
          <a:srcRect/>
          <a:stretch>
            <a:fillRect/>
          </a:stretch>
        </p:blipFill>
        <p:spPr bwMode="auto">
          <a:xfrm>
            <a:off x="0" y="1676400"/>
            <a:ext cx="2566988" cy="2743200"/>
          </a:xfrm>
          <a:prstGeom prst="rect">
            <a:avLst/>
          </a:prstGeom>
          <a:noFill/>
          <a:ln w="9525">
            <a:noFill/>
            <a:miter lim="800000"/>
            <a:headEnd/>
            <a:tailEnd/>
          </a:ln>
        </p:spPr>
      </p:pic>
      <p:pic>
        <p:nvPicPr>
          <p:cNvPr id="92166" name="Picture 11" descr="IMG_0424.JPG"/>
          <p:cNvPicPr>
            <a:picLocks noChangeAspect="1"/>
          </p:cNvPicPr>
          <p:nvPr/>
        </p:nvPicPr>
        <p:blipFill>
          <a:blip r:embed="rId5"/>
          <a:srcRect/>
          <a:stretch>
            <a:fillRect/>
          </a:stretch>
        </p:blipFill>
        <p:spPr bwMode="auto">
          <a:xfrm>
            <a:off x="6705600" y="1752600"/>
            <a:ext cx="2103438" cy="2103438"/>
          </a:xfrm>
          <a:prstGeom prst="rect">
            <a:avLst/>
          </a:prstGeom>
          <a:noFill/>
          <a:ln w="9525">
            <a:noFill/>
            <a:miter lim="800000"/>
            <a:headEnd/>
            <a:tailEnd/>
          </a:ln>
        </p:spPr>
      </p:pic>
      <p:pic>
        <p:nvPicPr>
          <p:cNvPr id="92167" name="Picture 12" descr="IMG_0943.JPG"/>
          <p:cNvPicPr>
            <a:picLocks noChangeAspect="1"/>
          </p:cNvPicPr>
          <p:nvPr/>
        </p:nvPicPr>
        <p:blipFill>
          <a:blip r:embed="rId6"/>
          <a:srcRect/>
          <a:stretch>
            <a:fillRect/>
          </a:stretch>
        </p:blipFill>
        <p:spPr bwMode="auto">
          <a:xfrm>
            <a:off x="7239000" y="4191000"/>
            <a:ext cx="1473200" cy="2103438"/>
          </a:xfrm>
          <a:prstGeom prst="rect">
            <a:avLst/>
          </a:prstGeom>
          <a:noFill/>
          <a:ln w="9525">
            <a:noFill/>
            <a:miter lim="800000"/>
            <a:headEnd/>
            <a:tailEnd/>
          </a:ln>
        </p:spPr>
      </p:pic>
      <p:pic>
        <p:nvPicPr>
          <p:cNvPr id="92168" name="Picture 14" descr="IMG_3175.JPG"/>
          <p:cNvPicPr>
            <a:picLocks noChangeAspect="1"/>
          </p:cNvPicPr>
          <p:nvPr/>
        </p:nvPicPr>
        <p:blipFill>
          <a:blip r:embed="rId7"/>
          <a:srcRect/>
          <a:stretch>
            <a:fillRect/>
          </a:stretch>
        </p:blipFill>
        <p:spPr bwMode="auto">
          <a:xfrm>
            <a:off x="304800" y="4419600"/>
            <a:ext cx="2560638" cy="1920875"/>
          </a:xfrm>
          <a:prstGeom prst="rect">
            <a:avLst/>
          </a:prstGeom>
          <a:noFill/>
          <a:ln w="9525">
            <a:noFill/>
            <a:miter lim="800000"/>
            <a:headEnd/>
            <a:tailEnd/>
          </a:ln>
        </p:spPr>
      </p:pic>
      <p:pic>
        <p:nvPicPr>
          <p:cNvPr id="92169" name="Picture 16" descr="IMG_3319.JPG"/>
          <p:cNvPicPr>
            <a:picLocks noChangeAspect="1"/>
          </p:cNvPicPr>
          <p:nvPr/>
        </p:nvPicPr>
        <p:blipFill>
          <a:blip r:embed="rId8"/>
          <a:srcRect/>
          <a:stretch>
            <a:fillRect/>
          </a:stretch>
        </p:blipFill>
        <p:spPr bwMode="auto">
          <a:xfrm>
            <a:off x="3962400" y="4572000"/>
            <a:ext cx="2438400" cy="1828800"/>
          </a:xfrm>
          <a:prstGeom prst="rect">
            <a:avLst/>
          </a:prstGeom>
          <a:noFill/>
          <a:ln w="9525">
            <a:noFill/>
            <a:miter lim="800000"/>
            <a:headEnd/>
            <a:tailEnd/>
          </a:ln>
        </p:spPr>
      </p:pic>
      <p:pic>
        <p:nvPicPr>
          <p:cNvPr id="92170" name="Picture 17" descr="IMG_0619.JPG"/>
          <p:cNvPicPr>
            <a:picLocks noChangeAspect="1"/>
          </p:cNvPicPr>
          <p:nvPr/>
        </p:nvPicPr>
        <p:blipFill>
          <a:blip r:embed="rId9"/>
          <a:srcRect/>
          <a:stretch>
            <a:fillRect/>
          </a:stretch>
        </p:blipFill>
        <p:spPr bwMode="auto">
          <a:xfrm>
            <a:off x="3657600" y="2514600"/>
            <a:ext cx="2438400" cy="1828800"/>
          </a:xfrm>
          <a:prstGeom prst="rect">
            <a:avLst/>
          </a:prstGeom>
          <a:noFill/>
          <a:ln w="9525">
            <a:noFill/>
            <a:miter lim="800000"/>
            <a:headEnd/>
            <a:tailEnd/>
          </a:ln>
        </p:spPr>
      </p:pic>
      <p:sp>
        <p:nvSpPr>
          <p:cNvPr id="11" name="Rectangle 2"/>
          <p:cNvSpPr txBox="1">
            <a:spLocks noChangeArrowheads="1"/>
          </p:cNvSpPr>
          <p:nvPr/>
        </p:nvSpPr>
        <p:spPr>
          <a:xfrm>
            <a:off x="673774" y="391350"/>
            <a:ext cx="7744085" cy="854075"/>
          </a:xfrm>
          <a:prstGeom prst="rect">
            <a:avLst/>
          </a:prstGeom>
          <a:solidFill>
            <a:schemeClr val="accent1"/>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effectLst/>
                <a:uLnTx/>
                <a:uFillTx/>
                <a:latin typeface="+mj-lt"/>
                <a:ea typeface="ＭＳ Ｐゴシック" pitchFamily="-65" charset="-128"/>
                <a:cs typeface="ＭＳ Ｐゴシック" pitchFamily="-65" charset="-128"/>
              </a:rPr>
              <a:t>Maintain the Conversation</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83</a:t>
            </a:fld>
            <a:endParaRPr lang="en-US" dirty="0"/>
          </a:p>
        </p:txBody>
      </p:sp>
    </p:spTree>
    <p:extLst>
      <p:ext uri="{BB962C8B-B14F-4D97-AF65-F5344CB8AC3E}">
        <p14:creationId xmlns:p14="http://schemas.microsoft.com/office/powerpoint/2010/main" val="67701107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365126"/>
            <a:ext cx="7886700" cy="920749"/>
          </a:xfrm>
          <a:solidFill>
            <a:schemeClr val="accent1"/>
          </a:solidFill>
        </p:spPr>
        <p:txBody>
          <a:bodyPr/>
          <a:lstStyle/>
          <a:p>
            <a:r>
              <a:rPr lang="en-US"/>
              <a:t>Imagine the conversation</a:t>
            </a:r>
            <a:r>
              <a:rPr lang="is-IS"/>
              <a:t>…</a:t>
            </a:r>
            <a:endParaRPr lang="en-US"/>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84</a:t>
            </a:fld>
            <a:endParaRPr lang="en-US" dirty="0"/>
          </a:p>
        </p:txBody>
      </p:sp>
      <p:pic>
        <p:nvPicPr>
          <p:cNvPr id="5" name="Picture 4"/>
          <p:cNvPicPr>
            <a:picLocks noChangeAspect="1"/>
          </p:cNvPicPr>
          <p:nvPr/>
        </p:nvPicPr>
        <p:blipFill>
          <a:blip r:embed="rId3"/>
          <a:stretch>
            <a:fillRect/>
          </a:stretch>
        </p:blipFill>
        <p:spPr>
          <a:xfrm>
            <a:off x="5057774" y="2829174"/>
            <a:ext cx="3571875" cy="2388691"/>
          </a:xfrm>
          <a:prstGeom prst="rect">
            <a:avLst/>
          </a:prstGeom>
        </p:spPr>
      </p:pic>
      <p:pic>
        <p:nvPicPr>
          <p:cNvPr id="6" name="Picture 5"/>
          <p:cNvPicPr>
            <a:picLocks noChangeAspect="1"/>
          </p:cNvPicPr>
          <p:nvPr/>
        </p:nvPicPr>
        <p:blipFill>
          <a:blip r:embed="rId4"/>
          <a:stretch>
            <a:fillRect/>
          </a:stretch>
        </p:blipFill>
        <p:spPr>
          <a:xfrm>
            <a:off x="1184274" y="1860551"/>
            <a:ext cx="2997200" cy="4495800"/>
          </a:xfrm>
          <a:prstGeom prst="rect">
            <a:avLst/>
          </a:prstGeom>
        </p:spPr>
      </p:pic>
      <p:sp>
        <p:nvSpPr>
          <p:cNvPr id="12" name="Cloud Callout 11"/>
          <p:cNvSpPr/>
          <p:nvPr/>
        </p:nvSpPr>
        <p:spPr bwMode="auto">
          <a:xfrm>
            <a:off x="4406309" y="2190991"/>
            <a:ext cx="1524000" cy="990600"/>
          </a:xfrm>
          <a:prstGeom prst="cloudCallout">
            <a:avLst>
              <a:gd name="adj1" fmla="val 56667"/>
              <a:gd name="adj2" fmla="val 59615"/>
            </a:avLst>
          </a:prstGeom>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3" name="Cloud Callout 12"/>
          <p:cNvSpPr/>
          <p:nvPr/>
        </p:nvSpPr>
        <p:spPr bwMode="auto">
          <a:xfrm>
            <a:off x="7143639" y="2190991"/>
            <a:ext cx="1752600" cy="990600"/>
          </a:xfrm>
          <a:prstGeom prst="cloudCallout">
            <a:avLst>
              <a:gd name="adj1" fmla="val -26485"/>
              <a:gd name="adj2" fmla="val 71153"/>
            </a:avLst>
          </a:prstGeom>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Tree>
    <p:extLst>
      <p:ext uri="{BB962C8B-B14F-4D97-AF65-F5344CB8AC3E}">
        <p14:creationId xmlns:p14="http://schemas.microsoft.com/office/powerpoint/2010/main" val="1889953938"/>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2" name="Picture 5" descr="IMG_2696.JPG"/>
          <p:cNvPicPr>
            <a:picLocks noChangeAspect="1"/>
          </p:cNvPicPr>
          <p:nvPr/>
        </p:nvPicPr>
        <p:blipFill>
          <a:blip r:embed="rId3"/>
          <a:srcRect/>
          <a:stretch>
            <a:fillRect/>
          </a:stretch>
        </p:blipFill>
        <p:spPr bwMode="auto">
          <a:xfrm>
            <a:off x="2018111" y="1157507"/>
            <a:ext cx="5082778" cy="3811746"/>
          </a:xfrm>
          <a:prstGeom prst="rect">
            <a:avLst/>
          </a:prstGeom>
          <a:noFill/>
          <a:ln w="9525">
            <a:noFill/>
            <a:miter lim="800000"/>
            <a:headEnd/>
            <a:tailEnd/>
          </a:ln>
        </p:spPr>
      </p:pic>
      <p:sp>
        <p:nvSpPr>
          <p:cNvPr id="94210" name="Rectangle 2"/>
          <p:cNvSpPr>
            <a:spLocks noGrp="1" noChangeArrowheads="1"/>
          </p:cNvSpPr>
          <p:nvPr>
            <p:ph type="title"/>
          </p:nvPr>
        </p:nvSpPr>
        <p:spPr>
          <a:xfrm>
            <a:off x="957263" y="215982"/>
            <a:ext cx="7558087" cy="717381"/>
          </a:xfrm>
          <a:solidFill>
            <a:schemeClr val="accent1"/>
          </a:solidFill>
        </p:spPr>
        <p:txBody>
          <a:bodyPr>
            <a:normAutofit/>
          </a:bodyPr>
          <a:lstStyle/>
          <a:p>
            <a:pPr algn="ctr" eaLnBrk="1" hangingPunct="1"/>
            <a:r>
              <a:rPr lang="en-US" sz="3600">
                <a:solidFill>
                  <a:schemeClr val="tx1"/>
                </a:solidFill>
                <a:ea typeface="ＭＳ Ｐゴシック" pitchFamily="-65" charset="-128"/>
                <a:cs typeface="ＭＳ Ｐゴシック" pitchFamily="-65" charset="-128"/>
              </a:rPr>
              <a:t>Talking about realia…. </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85</a:t>
            </a:fld>
            <a:endParaRPr lang="en-US" dirty="0"/>
          </a:p>
        </p:txBody>
      </p:sp>
      <p:sp>
        <p:nvSpPr>
          <p:cNvPr id="94211" name="Text Box 4"/>
          <p:cNvSpPr txBox="1">
            <a:spLocks noChangeArrowheads="1"/>
          </p:cNvSpPr>
          <p:nvPr/>
        </p:nvSpPr>
        <p:spPr bwMode="auto">
          <a:xfrm>
            <a:off x="301825" y="4786691"/>
            <a:ext cx="8515350" cy="1569660"/>
          </a:xfrm>
          <a:prstGeom prst="rect">
            <a:avLst/>
          </a:prstGeom>
          <a:solidFill>
            <a:schemeClr val="bg1"/>
          </a:solidFill>
          <a:ln w="9525">
            <a:noFill/>
            <a:miter lim="800000"/>
            <a:headEnd/>
            <a:tailEnd/>
          </a:ln>
        </p:spPr>
        <p:txBody>
          <a:bodyPr wrap="square">
            <a:prstTxWarp prst="textNoShape">
              <a:avLst/>
            </a:prstTxWarp>
            <a:spAutoFit/>
          </a:bodyPr>
          <a:lstStyle/>
          <a:p>
            <a:r>
              <a:rPr lang="en-US" sz="2400" dirty="0">
                <a:solidFill>
                  <a:schemeClr val="tx1">
                    <a:lumMod val="95000"/>
                  </a:schemeClr>
                </a:solidFill>
                <a:ea typeface="Cambria" pitchFamily="-65" charset="0"/>
                <a:cs typeface="Cambria" pitchFamily="-65" charset="0"/>
              </a:rPr>
              <a:t>Pair students. Give them a time limit and tell them to create a conversation that incorporates the information found in the document/visual. Tell them to start over if they run out of </a:t>
            </a:r>
            <a:r>
              <a:rPr lang="en-US" sz="2400" dirty="0" smtClean="0">
                <a:solidFill>
                  <a:schemeClr val="tx1">
                    <a:lumMod val="95000"/>
                  </a:schemeClr>
                </a:solidFill>
                <a:ea typeface="Cambria" pitchFamily="-65" charset="0"/>
                <a:cs typeface="Cambria" pitchFamily="-65" charset="0"/>
              </a:rPr>
              <a:t>things </a:t>
            </a:r>
            <a:r>
              <a:rPr lang="en-US" sz="2400" dirty="0">
                <a:solidFill>
                  <a:schemeClr val="tx1">
                    <a:lumMod val="95000"/>
                  </a:schemeClr>
                </a:solidFill>
                <a:ea typeface="Cambria" pitchFamily="-65" charset="0"/>
                <a:cs typeface="Cambria" pitchFamily="-65" charset="0"/>
              </a:rPr>
              <a:t>to say. </a:t>
            </a:r>
          </a:p>
        </p:txBody>
      </p:sp>
    </p:spTree>
    <p:extLst>
      <p:ext uri="{BB962C8B-B14F-4D97-AF65-F5344CB8AC3E}">
        <p14:creationId xmlns:p14="http://schemas.microsoft.com/office/powerpoint/2010/main" val="149676764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title" idx="4294967295"/>
          </p:nvPr>
        </p:nvSpPr>
        <p:spPr>
          <a:xfrm>
            <a:off x="534787" y="5468938"/>
            <a:ext cx="8131376" cy="850803"/>
          </a:xfrm>
          <a:solidFill>
            <a:schemeClr val="bg1"/>
          </a:solidFill>
        </p:spPr>
        <p:txBody>
          <a:bodyPr anchor="ctr">
            <a:noAutofit/>
          </a:bodyPr>
          <a:lstStyle/>
          <a:p>
            <a:pPr algn="ctr" eaLnBrk="1" hangingPunct="1"/>
            <a:r>
              <a:rPr lang="en-US" sz="2400">
                <a:solidFill>
                  <a:schemeClr val="tx1">
                    <a:lumMod val="95000"/>
                  </a:schemeClr>
                </a:solidFill>
                <a:ea typeface="ＭＳ Ｐゴシック" pitchFamily="-65" charset="-128"/>
                <a:cs typeface="ＭＳ Ｐゴシック" pitchFamily="-65" charset="-128"/>
              </a:rPr>
              <a:t>Where would you rather live and why?</a:t>
            </a:r>
            <a:br>
              <a:rPr lang="en-US" sz="2400">
                <a:solidFill>
                  <a:schemeClr val="tx1">
                    <a:lumMod val="95000"/>
                  </a:schemeClr>
                </a:solidFill>
                <a:ea typeface="ＭＳ Ｐゴシック" pitchFamily="-65" charset="-128"/>
                <a:cs typeface="ＭＳ Ｐゴシック" pitchFamily="-65" charset="-128"/>
              </a:rPr>
            </a:br>
            <a:r>
              <a:rPr lang="en-US" sz="2400">
                <a:solidFill>
                  <a:schemeClr val="tx1">
                    <a:lumMod val="95000"/>
                  </a:schemeClr>
                </a:solidFill>
                <a:ea typeface="ＭＳ Ｐゴシック" pitchFamily="-65" charset="-128"/>
                <a:cs typeface="ＭＳ Ｐゴシック" pitchFamily="-65" charset="-128"/>
              </a:rPr>
              <a:t>What might cause you to change your mind and why?</a:t>
            </a:r>
          </a:p>
        </p:txBody>
      </p:sp>
      <p:sp>
        <p:nvSpPr>
          <p:cNvPr id="96259" name="Rectangle 4"/>
          <p:cNvSpPr>
            <a:spLocks noChangeArrowheads="1"/>
          </p:cNvSpPr>
          <p:nvPr/>
        </p:nvSpPr>
        <p:spPr bwMode="auto">
          <a:xfrm>
            <a:off x="534787" y="377826"/>
            <a:ext cx="8131376" cy="584775"/>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Structured Debate</a:t>
            </a:r>
          </a:p>
        </p:txBody>
      </p:sp>
      <p:sp>
        <p:nvSpPr>
          <p:cNvPr id="8" name="Rectangle 3"/>
          <p:cNvSpPr txBox="1">
            <a:spLocks noChangeArrowheads="1"/>
          </p:cNvSpPr>
          <p:nvPr/>
        </p:nvSpPr>
        <p:spPr>
          <a:xfrm>
            <a:off x="762000" y="5105400"/>
            <a:ext cx="7772400" cy="838200"/>
          </a:xfrm>
          <a:prstGeom prst="rect">
            <a:avLst/>
          </a:prstGeom>
        </p:spPr>
        <p:txBody>
          <a:bodyPr anchor="ctr"/>
          <a:lstStyle/>
          <a:p>
            <a:pPr algn="ctr" eaLnBrk="1" fontAlgn="auto" hangingPunct="1">
              <a:spcAft>
                <a:spcPts val="0"/>
              </a:spcAft>
              <a:defRPr/>
            </a:pPr>
            <a:endParaRPr lang="en-US">
              <a:solidFill>
                <a:srgbClr val="000000"/>
              </a:solidFill>
              <a:latin typeface="+mj-lt"/>
              <a:ea typeface="+mj-ea"/>
              <a:cs typeface="+mj-cs"/>
            </a:endParaRPr>
          </a:p>
        </p:txBody>
      </p:sp>
      <p:pic>
        <p:nvPicPr>
          <p:cNvPr id="96261" name="Picture 6" descr="gallery.jpg"/>
          <p:cNvPicPr>
            <a:picLocks noChangeAspect="1"/>
          </p:cNvPicPr>
          <p:nvPr/>
        </p:nvPicPr>
        <p:blipFill>
          <a:blip r:embed="rId3"/>
          <a:srcRect/>
          <a:stretch>
            <a:fillRect/>
          </a:stretch>
        </p:blipFill>
        <p:spPr bwMode="auto">
          <a:xfrm>
            <a:off x="5249863" y="3063868"/>
            <a:ext cx="3284537" cy="2185987"/>
          </a:xfrm>
          <a:prstGeom prst="rect">
            <a:avLst/>
          </a:prstGeom>
          <a:noFill/>
          <a:ln w="9525">
            <a:noFill/>
            <a:miter lim="800000"/>
            <a:headEnd/>
            <a:tailEnd/>
          </a:ln>
        </p:spPr>
      </p:pic>
      <p:sp>
        <p:nvSpPr>
          <p:cNvPr id="96262" name="TextBox 8"/>
          <p:cNvSpPr txBox="1">
            <a:spLocks noChangeArrowheads="1"/>
          </p:cNvSpPr>
          <p:nvPr/>
        </p:nvSpPr>
        <p:spPr bwMode="auto">
          <a:xfrm>
            <a:off x="5249863" y="3055874"/>
            <a:ext cx="1402949" cy="461665"/>
          </a:xfrm>
          <a:prstGeom prst="rect">
            <a:avLst/>
          </a:prstGeom>
          <a:solidFill>
            <a:schemeClr val="bg1"/>
          </a:solidFill>
          <a:ln w="9525">
            <a:noFill/>
            <a:miter lim="800000"/>
            <a:headEnd/>
            <a:tailEnd/>
          </a:ln>
        </p:spPr>
        <p:txBody>
          <a:bodyPr wrap="none">
            <a:prstTxWarp prst="textNoShape">
              <a:avLst/>
            </a:prstTxWarp>
            <a:spAutoFit/>
          </a:bodyPr>
          <a:lstStyle/>
          <a:p>
            <a:pPr algn="ctr"/>
            <a:r>
              <a:rPr lang="en-US" sz="2400"/>
              <a:t>Humacao</a:t>
            </a:r>
          </a:p>
        </p:txBody>
      </p:sp>
      <p:pic>
        <p:nvPicPr>
          <p:cNvPr id="96263" name="Picture 9" descr="getting_to_rincon_pr.JPG"/>
          <p:cNvPicPr>
            <a:picLocks noChangeAspect="1"/>
          </p:cNvPicPr>
          <p:nvPr/>
        </p:nvPicPr>
        <p:blipFill>
          <a:blip r:embed="rId4"/>
          <a:srcRect/>
          <a:stretch>
            <a:fillRect/>
          </a:stretch>
        </p:blipFill>
        <p:spPr bwMode="auto">
          <a:xfrm>
            <a:off x="2565300" y="1224758"/>
            <a:ext cx="4070350" cy="1536700"/>
          </a:xfrm>
          <a:prstGeom prst="rect">
            <a:avLst/>
          </a:prstGeom>
          <a:noFill/>
          <a:ln w="9525">
            <a:noFill/>
            <a:miter lim="800000"/>
            <a:headEnd/>
            <a:tailEnd/>
          </a:ln>
        </p:spPr>
      </p:pic>
      <p:pic>
        <p:nvPicPr>
          <p:cNvPr id="96264" name="Picture 10" descr="san Juan.jpg"/>
          <p:cNvPicPr>
            <a:picLocks noChangeAspect="1"/>
          </p:cNvPicPr>
          <p:nvPr/>
        </p:nvPicPr>
        <p:blipFill>
          <a:blip r:embed="rId5"/>
          <a:srcRect/>
          <a:stretch>
            <a:fillRect/>
          </a:stretch>
        </p:blipFill>
        <p:spPr bwMode="auto">
          <a:xfrm>
            <a:off x="1053206" y="3047429"/>
            <a:ext cx="3024188" cy="2165816"/>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86</a:t>
            </a:fld>
            <a:endParaRPr lang="en-US" dirty="0"/>
          </a:p>
        </p:txBody>
      </p:sp>
    </p:spTree>
    <p:extLst>
      <p:ext uri="{BB962C8B-B14F-4D97-AF65-F5344CB8AC3E}">
        <p14:creationId xmlns:p14="http://schemas.microsoft.com/office/powerpoint/2010/main" val="2132327770"/>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877887"/>
          </a:xfrm>
          <a:solidFill>
            <a:schemeClr val="accent1"/>
          </a:solidFill>
        </p:spPr>
        <p:txBody>
          <a:bodyPr/>
          <a:lstStyle/>
          <a:p>
            <a:r>
              <a:rPr lang="en-US"/>
              <a:t>Skit or role play? Does it matter?</a:t>
            </a:r>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87</a:t>
            </a:fld>
            <a:endParaRPr lang="en-US" dirty="0"/>
          </a:p>
        </p:txBody>
      </p:sp>
      <p:pic>
        <p:nvPicPr>
          <p:cNvPr id="13" name="Picture 12"/>
          <p:cNvPicPr>
            <a:picLocks noChangeAspect="1"/>
          </p:cNvPicPr>
          <p:nvPr/>
        </p:nvPicPr>
        <p:blipFill>
          <a:blip r:embed="rId2"/>
          <a:stretch>
            <a:fillRect/>
          </a:stretch>
        </p:blipFill>
        <p:spPr>
          <a:xfrm>
            <a:off x="1274803" y="1643104"/>
            <a:ext cx="2539960" cy="2539960"/>
          </a:xfrm>
          <a:prstGeom prst="rect">
            <a:avLst/>
          </a:prstGeom>
        </p:spPr>
      </p:pic>
      <p:pic>
        <p:nvPicPr>
          <p:cNvPr id="14" name="Picture 13"/>
          <p:cNvPicPr>
            <a:picLocks noChangeAspect="1"/>
          </p:cNvPicPr>
          <p:nvPr/>
        </p:nvPicPr>
        <p:blipFill>
          <a:blip r:embed="rId3"/>
          <a:stretch>
            <a:fillRect/>
          </a:stretch>
        </p:blipFill>
        <p:spPr>
          <a:xfrm>
            <a:off x="4910262" y="4402932"/>
            <a:ext cx="3095376" cy="2318544"/>
          </a:xfrm>
          <a:prstGeom prst="rect">
            <a:avLst/>
          </a:prstGeom>
        </p:spPr>
      </p:pic>
      <p:pic>
        <p:nvPicPr>
          <p:cNvPr id="15" name="Picture 14"/>
          <p:cNvPicPr>
            <a:picLocks noChangeAspect="1"/>
          </p:cNvPicPr>
          <p:nvPr/>
        </p:nvPicPr>
        <p:blipFill>
          <a:blip r:embed="rId4"/>
          <a:stretch>
            <a:fillRect/>
          </a:stretch>
        </p:blipFill>
        <p:spPr>
          <a:xfrm>
            <a:off x="4813300" y="1719264"/>
            <a:ext cx="3289300" cy="2463800"/>
          </a:xfrm>
          <a:prstGeom prst="rect">
            <a:avLst/>
          </a:prstGeom>
        </p:spPr>
      </p:pic>
      <p:pic>
        <p:nvPicPr>
          <p:cNvPr id="16" name="Picture 15"/>
          <p:cNvPicPr>
            <a:picLocks noChangeAspect="1"/>
          </p:cNvPicPr>
          <p:nvPr/>
        </p:nvPicPr>
        <p:blipFill>
          <a:blip r:embed="rId5"/>
          <a:stretch>
            <a:fillRect/>
          </a:stretch>
        </p:blipFill>
        <p:spPr>
          <a:xfrm>
            <a:off x="1020157" y="4515645"/>
            <a:ext cx="3049251" cy="2023268"/>
          </a:xfrm>
          <a:prstGeom prst="rect">
            <a:avLst/>
          </a:prstGeom>
        </p:spPr>
      </p:pic>
    </p:spTree>
    <p:extLst>
      <p:ext uri="{BB962C8B-B14F-4D97-AF65-F5344CB8AC3E}">
        <p14:creationId xmlns:p14="http://schemas.microsoft.com/office/powerpoint/2010/main" val="150822290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559087"/>
            <a:ext cx="7886700" cy="1325563"/>
          </a:xfrm>
        </p:spPr>
        <p:txBody>
          <a:bodyPr>
            <a:noAutofit/>
          </a:bodyPr>
          <a:lstStyle/>
          <a:p>
            <a:pPr algn="ctr"/>
            <a:r>
              <a:rPr lang="en-US" sz="4800">
                <a:solidFill>
                  <a:schemeClr val="tx1"/>
                </a:solidFill>
              </a:rPr>
              <a:t>Building Literacy in the Presentational Mode</a:t>
            </a:r>
          </a:p>
        </p:txBody>
      </p:sp>
      <p:sp>
        <p:nvSpPr>
          <p:cNvPr id="3" name="Slide Number Placeholder 2"/>
          <p:cNvSpPr>
            <a:spLocks noGrp="1"/>
          </p:cNvSpPr>
          <p:nvPr>
            <p:ph type="sldNum" sz="quarter" idx="12"/>
          </p:nvPr>
        </p:nvSpPr>
        <p:spPr/>
        <p:txBody>
          <a:bodyPr/>
          <a:lstStyle/>
          <a:p>
            <a:fld id="{D57F1E4F-1CFF-5643-939E-02111984F565}" type="slidenum">
              <a:rPr lang="en-US" smtClean="0"/>
              <a:t>88</a:t>
            </a:fld>
            <a:endParaRPr lang="en-US" dirty="0"/>
          </a:p>
        </p:txBody>
      </p:sp>
      <p:pic>
        <p:nvPicPr>
          <p:cNvPr id="4" name="Picture 3"/>
          <p:cNvPicPr>
            <a:picLocks noChangeAspect="1"/>
          </p:cNvPicPr>
          <p:nvPr/>
        </p:nvPicPr>
        <p:blipFill>
          <a:blip r:embed="rId2"/>
          <a:stretch>
            <a:fillRect/>
          </a:stretch>
        </p:blipFill>
        <p:spPr>
          <a:xfrm>
            <a:off x="810492" y="2291773"/>
            <a:ext cx="4114800" cy="1981200"/>
          </a:xfrm>
          <a:prstGeom prst="rect">
            <a:avLst/>
          </a:prstGeom>
        </p:spPr>
      </p:pic>
      <p:pic>
        <p:nvPicPr>
          <p:cNvPr id="6" name="Picture 5"/>
          <p:cNvPicPr>
            <a:picLocks noChangeAspect="1"/>
          </p:cNvPicPr>
          <p:nvPr/>
        </p:nvPicPr>
        <p:blipFill>
          <a:blip r:embed="rId3"/>
          <a:stretch>
            <a:fillRect/>
          </a:stretch>
        </p:blipFill>
        <p:spPr>
          <a:xfrm>
            <a:off x="4328391" y="4552951"/>
            <a:ext cx="4508500" cy="1803400"/>
          </a:xfrm>
          <a:prstGeom prst="rect">
            <a:avLst/>
          </a:prstGeom>
        </p:spPr>
      </p:pic>
      <p:pic>
        <p:nvPicPr>
          <p:cNvPr id="9" name="Picture 8"/>
          <p:cNvPicPr>
            <a:picLocks noChangeAspect="1"/>
          </p:cNvPicPr>
          <p:nvPr/>
        </p:nvPicPr>
        <p:blipFill>
          <a:blip r:embed="rId4"/>
          <a:stretch>
            <a:fillRect/>
          </a:stretch>
        </p:blipFill>
        <p:spPr>
          <a:xfrm>
            <a:off x="6457950" y="2112746"/>
            <a:ext cx="1665487" cy="2212109"/>
          </a:xfrm>
          <a:prstGeom prst="rect">
            <a:avLst/>
          </a:prstGeom>
        </p:spPr>
      </p:pic>
      <p:pic>
        <p:nvPicPr>
          <p:cNvPr id="10" name="Picture 9"/>
          <p:cNvPicPr>
            <a:picLocks noChangeAspect="1"/>
          </p:cNvPicPr>
          <p:nvPr/>
        </p:nvPicPr>
        <p:blipFill>
          <a:blip r:embed="rId5"/>
          <a:stretch>
            <a:fillRect/>
          </a:stretch>
        </p:blipFill>
        <p:spPr>
          <a:xfrm>
            <a:off x="1276015" y="4430569"/>
            <a:ext cx="1866657" cy="1925782"/>
          </a:xfrm>
          <a:prstGeom prst="rect">
            <a:avLst/>
          </a:prstGeom>
        </p:spPr>
      </p:pic>
      <p:sp>
        <p:nvSpPr>
          <p:cNvPr id="11" name="Footer Placeholder 10"/>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51684805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normAutofit fontScale="90000"/>
          </a:bodyPr>
          <a:lstStyle/>
          <a:p>
            <a:r>
              <a:rPr lang="en-US"/>
              <a:t>Presentational communication is…..</a:t>
            </a:r>
          </a:p>
        </p:txBody>
      </p:sp>
      <p:sp>
        <p:nvSpPr>
          <p:cNvPr id="6" name="Footer Placeholder 5"/>
          <p:cNvSpPr>
            <a:spLocks noGrp="1"/>
          </p:cNvSpPr>
          <p:nvPr>
            <p:ph type="ftr" sz="quarter" idx="11"/>
          </p:nvPr>
        </p:nvSpPr>
        <p:spPr/>
        <p:txBody>
          <a:bodyPr/>
          <a:lstStyle/>
          <a:p>
            <a:r>
              <a:rPr lang="en-US"/>
              <a:t>Laura Terrill</a:t>
            </a:r>
          </a:p>
        </p:txBody>
      </p:sp>
      <p:sp>
        <p:nvSpPr>
          <p:cNvPr id="5" name="TextBox 4"/>
          <p:cNvSpPr txBox="1"/>
          <p:nvPr/>
        </p:nvSpPr>
        <p:spPr>
          <a:xfrm>
            <a:off x="721778" y="2079761"/>
            <a:ext cx="1183337"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random</a:t>
            </a:r>
          </a:p>
        </p:txBody>
      </p:sp>
      <p:sp>
        <p:nvSpPr>
          <p:cNvPr id="7" name="TextBox 6"/>
          <p:cNvSpPr txBox="1"/>
          <p:nvPr/>
        </p:nvSpPr>
        <p:spPr>
          <a:xfrm>
            <a:off x="5475102" y="2079761"/>
            <a:ext cx="3355406"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One way communication</a:t>
            </a:r>
          </a:p>
        </p:txBody>
      </p:sp>
      <p:sp>
        <p:nvSpPr>
          <p:cNvPr id="8" name="TextBox 7"/>
          <p:cNvSpPr txBox="1"/>
          <p:nvPr/>
        </p:nvSpPr>
        <p:spPr>
          <a:xfrm>
            <a:off x="457200" y="3240904"/>
            <a:ext cx="2223686"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polished, edited</a:t>
            </a:r>
          </a:p>
        </p:txBody>
      </p:sp>
      <p:sp>
        <p:nvSpPr>
          <p:cNvPr id="9" name="TextBox 8"/>
          <p:cNvSpPr txBox="1"/>
          <p:nvPr/>
        </p:nvSpPr>
        <p:spPr>
          <a:xfrm>
            <a:off x="5489234" y="3940382"/>
            <a:ext cx="333617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for an intended audience</a:t>
            </a:r>
          </a:p>
        </p:txBody>
      </p:sp>
      <p:sp>
        <p:nvSpPr>
          <p:cNvPr id="10" name="TextBox 9"/>
          <p:cNvSpPr txBox="1"/>
          <p:nvPr/>
        </p:nvSpPr>
        <p:spPr>
          <a:xfrm>
            <a:off x="721778" y="4457699"/>
            <a:ext cx="2149948"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not negotiated</a:t>
            </a:r>
          </a:p>
        </p:txBody>
      </p:sp>
      <p:sp>
        <p:nvSpPr>
          <p:cNvPr id="12" name="TextBox 11"/>
          <p:cNvSpPr txBox="1"/>
          <p:nvPr/>
        </p:nvSpPr>
        <p:spPr>
          <a:xfrm>
            <a:off x="3197182" y="3011622"/>
            <a:ext cx="4030270"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n-US" sz="2400"/>
              <a:t>increased control of structures</a:t>
            </a:r>
          </a:p>
        </p:txBody>
      </p:sp>
      <p:sp>
        <p:nvSpPr>
          <p:cNvPr id="13" name="TextBox 12"/>
          <p:cNvSpPr txBox="1"/>
          <p:nvPr/>
        </p:nvSpPr>
        <p:spPr>
          <a:xfrm>
            <a:off x="457200" y="5707174"/>
            <a:ext cx="3305713"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sz="2400"/>
              <a:t>two way communication</a:t>
            </a:r>
          </a:p>
        </p:txBody>
      </p:sp>
      <p:sp>
        <p:nvSpPr>
          <p:cNvPr id="14" name="TextBox 13"/>
          <p:cNvSpPr txBox="1"/>
          <p:nvPr/>
        </p:nvSpPr>
        <p:spPr>
          <a:xfrm>
            <a:off x="5941909" y="5714524"/>
            <a:ext cx="1454244"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organized</a:t>
            </a:r>
          </a:p>
        </p:txBody>
      </p:sp>
      <p:sp>
        <p:nvSpPr>
          <p:cNvPr id="15" name="TextBox 14"/>
          <p:cNvSpPr txBox="1"/>
          <p:nvPr/>
        </p:nvSpPr>
        <p:spPr>
          <a:xfrm>
            <a:off x="2962184" y="2079761"/>
            <a:ext cx="1455848"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2400">
                <a:solidFill>
                  <a:schemeClr val="bg1"/>
                </a:solidFill>
              </a:rPr>
              <a:t>rehearsed</a:t>
            </a:r>
          </a:p>
        </p:txBody>
      </p:sp>
      <p:sp>
        <p:nvSpPr>
          <p:cNvPr id="16" name="TextBox 15"/>
          <p:cNvSpPr txBox="1"/>
          <p:nvPr/>
        </p:nvSpPr>
        <p:spPr>
          <a:xfrm>
            <a:off x="1905115" y="1240746"/>
            <a:ext cx="533408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improved by use of tools like dictionaries</a:t>
            </a:r>
          </a:p>
        </p:txBody>
      </p:sp>
      <p:sp>
        <p:nvSpPr>
          <p:cNvPr id="17" name="TextBox 16"/>
          <p:cNvSpPr txBox="1"/>
          <p:nvPr/>
        </p:nvSpPr>
        <p:spPr>
          <a:xfrm>
            <a:off x="3364120" y="4827453"/>
            <a:ext cx="5155579"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2400">
                <a:solidFill>
                  <a:schemeClr val="bg1"/>
                </a:solidFill>
              </a:rPr>
              <a:t>speaking or writing only for the teacher</a:t>
            </a:r>
          </a:p>
        </p:txBody>
      </p:sp>
      <p:sp>
        <p:nvSpPr>
          <p:cNvPr id="3" name="Slide Number Placeholder 2"/>
          <p:cNvSpPr>
            <a:spLocks noGrp="1"/>
          </p:cNvSpPr>
          <p:nvPr>
            <p:ph type="sldNum" sz="quarter" idx="12"/>
          </p:nvPr>
        </p:nvSpPr>
        <p:spPr/>
        <p:txBody>
          <a:bodyPr/>
          <a:lstStyle/>
          <a:p>
            <a:fld id="{D57F1E4F-1CFF-5643-939E-02111984F565}" type="slidenum">
              <a:rPr lang="en-US" smtClean="0"/>
              <a:t>89</a:t>
            </a:fld>
            <a:endParaRPr lang="en-US" dirty="0"/>
          </a:p>
        </p:txBody>
      </p:sp>
    </p:spTree>
    <p:extLst>
      <p:ext uri="{BB962C8B-B14F-4D97-AF65-F5344CB8AC3E}">
        <p14:creationId xmlns:p14="http://schemas.microsoft.com/office/powerpoint/2010/main" val="11739026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TextBox 6"/>
          <p:cNvSpPr txBox="1">
            <a:spLocks noChangeArrowheads="1"/>
          </p:cNvSpPr>
          <p:nvPr/>
        </p:nvSpPr>
        <p:spPr bwMode="auto">
          <a:xfrm>
            <a:off x="802481" y="1562743"/>
            <a:ext cx="7597775" cy="954107"/>
          </a:xfrm>
          <a:prstGeom prst="rect">
            <a:avLst/>
          </a:prstGeom>
          <a:noFill/>
          <a:ln w="9525">
            <a:noFill/>
            <a:miter lim="800000"/>
            <a:headEnd/>
            <a:tailEnd/>
          </a:ln>
        </p:spPr>
        <p:txBody>
          <a:bodyPr>
            <a:prstTxWarp prst="textNoShape">
              <a:avLst/>
            </a:prstTxWarp>
            <a:spAutoFit/>
          </a:bodyPr>
          <a:lstStyle/>
          <a:p>
            <a:r>
              <a:rPr lang="en-US" sz="2800">
                <a:solidFill>
                  <a:schemeClr val="tx1">
                    <a:lumMod val="95000"/>
                  </a:schemeClr>
                </a:solidFill>
              </a:rPr>
              <a:t>Learners understand, interpret, and analyze what is heard, read or viewed on a variety of topics.</a:t>
            </a:r>
          </a:p>
        </p:txBody>
      </p:sp>
      <p:pic>
        <p:nvPicPr>
          <p:cNvPr id="158724" name="Content Placeholder 6"/>
          <p:cNvPicPr>
            <a:picLocks/>
          </p:cNvPicPr>
          <p:nvPr/>
        </p:nvPicPr>
        <p:blipFill>
          <a:blip r:embed="rId2"/>
          <a:srcRect l="40143" r="8243" b="20670"/>
          <a:stretch>
            <a:fillRect/>
          </a:stretch>
        </p:blipFill>
        <p:spPr bwMode="auto">
          <a:xfrm>
            <a:off x="1200150" y="3197225"/>
            <a:ext cx="1673225" cy="2155825"/>
          </a:xfrm>
          <a:prstGeom prst="rect">
            <a:avLst/>
          </a:prstGeom>
          <a:noFill/>
          <a:ln w="9525">
            <a:noFill/>
            <a:miter lim="800000"/>
            <a:headEnd/>
            <a:tailEnd/>
          </a:ln>
        </p:spPr>
      </p:pic>
      <p:pic>
        <p:nvPicPr>
          <p:cNvPr id="158725" name="Picture 4" descr="https://encrypted-tbn0.google.com/images?q=tbn:ANd9GcRxuilCwH7wfY-msMDm8PL3mlL3weQJHxRZAStX06OcoX6zbsJP"/>
          <p:cNvPicPr>
            <a:picLocks noChangeArrowheads="1"/>
          </p:cNvPicPr>
          <p:nvPr/>
        </p:nvPicPr>
        <p:blipFill>
          <a:blip r:embed="rId3"/>
          <a:srcRect/>
          <a:stretch>
            <a:fillRect/>
          </a:stretch>
        </p:blipFill>
        <p:spPr bwMode="auto">
          <a:xfrm>
            <a:off x="6240463" y="3197225"/>
            <a:ext cx="1874837" cy="2295525"/>
          </a:xfrm>
          <a:prstGeom prst="rect">
            <a:avLst/>
          </a:prstGeom>
          <a:noFill/>
          <a:ln w="9525">
            <a:noFill/>
            <a:miter lim="800000"/>
            <a:headEnd/>
            <a:tailEnd/>
          </a:ln>
        </p:spPr>
      </p:pic>
      <p:pic>
        <p:nvPicPr>
          <p:cNvPr id="158726" name="Picture 2" descr="http://reneeannsmith.com/wp-content/uploads/2011/08/woman-reading-book-outside.jpg"/>
          <p:cNvPicPr>
            <a:picLocks noChangeArrowheads="1"/>
          </p:cNvPicPr>
          <p:nvPr/>
        </p:nvPicPr>
        <p:blipFill>
          <a:blip r:embed="rId4"/>
          <a:srcRect/>
          <a:stretch>
            <a:fillRect/>
          </a:stretch>
        </p:blipFill>
        <p:spPr bwMode="auto">
          <a:xfrm>
            <a:off x="3503613" y="2944813"/>
            <a:ext cx="2195512" cy="1700212"/>
          </a:xfrm>
          <a:prstGeom prst="rect">
            <a:avLst/>
          </a:prstGeom>
          <a:noFill/>
          <a:ln w="9525">
            <a:noFill/>
            <a:miter lim="800000"/>
            <a:headEnd/>
            <a:tailEnd/>
          </a:ln>
        </p:spPr>
      </p:pic>
      <p:sp>
        <p:nvSpPr>
          <p:cNvPr id="12" name="Footer Placeholder 11"/>
          <p:cNvSpPr>
            <a:spLocks noGrp="1"/>
          </p:cNvSpPr>
          <p:nvPr>
            <p:ph type="ftr" sz="quarter" idx="11"/>
          </p:nvPr>
        </p:nvSpPr>
        <p:spPr/>
        <p:txBody>
          <a:bodyPr/>
          <a:lstStyle/>
          <a:p>
            <a:pPr>
              <a:defRPr/>
            </a:pPr>
            <a:r>
              <a:rPr lang="en-US"/>
              <a:t>Laura Terrill</a:t>
            </a:r>
          </a:p>
        </p:txBody>
      </p:sp>
      <p:sp>
        <p:nvSpPr>
          <p:cNvPr id="11" name="Slide Number Placeholder 10"/>
          <p:cNvSpPr>
            <a:spLocks noGrp="1"/>
          </p:cNvSpPr>
          <p:nvPr>
            <p:ph type="sldNum" sz="quarter" idx="12"/>
          </p:nvPr>
        </p:nvSpPr>
        <p:spPr/>
        <p:txBody>
          <a:bodyPr>
            <a:normAutofit/>
          </a:bodyPr>
          <a:lstStyle/>
          <a:p>
            <a:pPr>
              <a:defRPr/>
            </a:pPr>
            <a:fld id="{E3715F74-CCC7-C848-A68D-A5052628330A}" type="slidenum">
              <a:rPr lang="en-US"/>
              <a:pPr>
                <a:defRPr/>
              </a:pPr>
              <a:t>9</a:t>
            </a:fld>
            <a:endParaRPr lang="en-US"/>
          </a:p>
        </p:txBody>
      </p:sp>
      <p:sp>
        <p:nvSpPr>
          <p:cNvPr id="2" name="Title 1"/>
          <p:cNvSpPr>
            <a:spLocks noGrp="1"/>
          </p:cNvSpPr>
          <p:nvPr>
            <p:ph type="title"/>
          </p:nvPr>
        </p:nvSpPr>
        <p:spPr>
          <a:xfrm>
            <a:off x="628650" y="365126"/>
            <a:ext cx="7886700" cy="978765"/>
          </a:xfrm>
          <a:solidFill>
            <a:schemeClr val="accent1"/>
          </a:solidFill>
        </p:spPr>
        <p:txBody>
          <a:bodyPr/>
          <a:lstStyle/>
          <a:p>
            <a:pPr algn="ctr"/>
            <a:r>
              <a:rPr lang="en-US">
                <a:solidFill>
                  <a:schemeClr val="tx1"/>
                </a:solidFill>
              </a:rPr>
              <a:t>Interpretive Mode</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pic>
        <p:nvPicPr>
          <p:cNvPr id="10" name="Picture 9" descr="floating plastic bags.jpeg"/>
          <p:cNvPicPr>
            <a:picLocks noChangeAspect="1"/>
          </p:cNvPicPr>
          <p:nvPr/>
        </p:nvPicPr>
        <p:blipFill>
          <a:blip r:embed="rId3"/>
          <a:stretch>
            <a:fillRect/>
          </a:stretch>
        </p:blipFill>
        <p:spPr>
          <a:xfrm>
            <a:off x="4521200" y="914400"/>
            <a:ext cx="4038600" cy="2006600"/>
          </a:xfrm>
          <a:prstGeom prst="rect">
            <a:avLst/>
          </a:prstGeom>
        </p:spPr>
      </p:pic>
      <p:pic>
        <p:nvPicPr>
          <p:cNvPr id="11" name="Picture 10" descr="images-1.jpeg"/>
          <p:cNvPicPr>
            <a:picLocks noChangeAspect="1"/>
          </p:cNvPicPr>
          <p:nvPr/>
        </p:nvPicPr>
        <p:blipFill>
          <a:blip r:embed="rId4"/>
          <a:stretch>
            <a:fillRect/>
          </a:stretch>
        </p:blipFill>
        <p:spPr>
          <a:xfrm>
            <a:off x="305655" y="2703322"/>
            <a:ext cx="2429335" cy="1819656"/>
          </a:xfrm>
          <a:prstGeom prst="rect">
            <a:avLst/>
          </a:prstGeom>
        </p:spPr>
      </p:pic>
      <p:pic>
        <p:nvPicPr>
          <p:cNvPr id="12" name="Picture 11" descr="Screen Shot 2015-04-28 at 11.21.47 AM.png"/>
          <p:cNvPicPr>
            <a:picLocks noChangeAspect="1"/>
          </p:cNvPicPr>
          <p:nvPr/>
        </p:nvPicPr>
        <p:blipFill>
          <a:blip r:embed="rId5"/>
          <a:stretch>
            <a:fillRect/>
          </a:stretch>
        </p:blipFill>
        <p:spPr>
          <a:xfrm>
            <a:off x="5210144" y="4280944"/>
            <a:ext cx="2336800" cy="2095500"/>
          </a:xfrm>
          <a:prstGeom prst="rect">
            <a:avLst/>
          </a:prstGeom>
        </p:spPr>
      </p:pic>
      <p:sp>
        <p:nvSpPr>
          <p:cNvPr id="13" name="Cloud Callout 12"/>
          <p:cNvSpPr/>
          <p:nvPr/>
        </p:nvSpPr>
        <p:spPr>
          <a:xfrm>
            <a:off x="2138231" y="1322497"/>
            <a:ext cx="2081826" cy="1167833"/>
          </a:xfrm>
          <a:prstGeom prst="cloudCallout">
            <a:avLst>
              <a:gd name="adj1" fmla="val -49419"/>
              <a:gd name="adj2" fmla="val 127773"/>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400" dirty="0" err="1">
                <a:solidFill>
                  <a:schemeClr val="bg1"/>
                </a:solidFill>
              </a:rPr>
              <a:t>J’ai</a:t>
            </a:r>
            <a:r>
              <a:rPr lang="en-US" sz="2400" dirty="0">
                <a:solidFill>
                  <a:schemeClr val="tx1"/>
                </a:solidFill>
              </a:rPr>
              <a:t> </a:t>
            </a:r>
            <a:r>
              <a:rPr lang="en-US" sz="2400" dirty="0" err="1">
                <a:solidFill>
                  <a:schemeClr val="bg1"/>
                </a:solidFill>
              </a:rPr>
              <a:t>faim</a:t>
            </a:r>
            <a:r>
              <a:rPr lang="en-US" sz="2400" dirty="0">
                <a:solidFill>
                  <a:schemeClr val="tx1"/>
                </a:solidFill>
              </a:rPr>
              <a:t>. </a:t>
            </a:r>
          </a:p>
        </p:txBody>
      </p:sp>
      <p:sp>
        <p:nvSpPr>
          <p:cNvPr id="15" name="Rounded Rectangular Callout 14"/>
          <p:cNvSpPr/>
          <p:nvPr/>
        </p:nvSpPr>
        <p:spPr>
          <a:xfrm>
            <a:off x="4220057" y="3352073"/>
            <a:ext cx="4779920" cy="612648"/>
          </a:xfrm>
          <a:prstGeom prst="wedgeRoundRectCallout">
            <a:avLst>
              <a:gd name="adj1" fmla="val -97288"/>
              <a:gd name="adj2" fmla="val -29403"/>
              <a:gd name="adj3" fmla="val 16667"/>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a:solidFill>
                  <a:srgbClr val="000000"/>
                </a:solidFill>
              </a:rPr>
              <a:t>Regarde, beaucoup de méduses délicieuses!</a:t>
            </a:r>
          </a:p>
        </p:txBody>
      </p:sp>
      <p:sp>
        <p:nvSpPr>
          <p:cNvPr id="16" name="TextBox 15"/>
          <p:cNvSpPr txBox="1"/>
          <p:nvPr/>
        </p:nvSpPr>
        <p:spPr>
          <a:xfrm>
            <a:off x="305655" y="248787"/>
            <a:ext cx="3949919" cy="584776"/>
          </a:xfrm>
          <a:prstGeom prst="rect">
            <a:avLst/>
          </a:prstGeom>
          <a:solidFill>
            <a:schemeClr val="accent4"/>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3200" dirty="0" err="1"/>
              <a:t>Quel</a:t>
            </a:r>
            <a:r>
              <a:rPr lang="en-US" sz="3200" dirty="0"/>
              <a:t> </a:t>
            </a:r>
            <a:r>
              <a:rPr lang="en-US" sz="3200" dirty="0" err="1"/>
              <a:t>est</a:t>
            </a:r>
            <a:r>
              <a:rPr lang="en-US" sz="3200" dirty="0"/>
              <a:t> le </a:t>
            </a:r>
            <a:r>
              <a:rPr lang="en-US" sz="3200" dirty="0" err="1"/>
              <a:t>problème</a:t>
            </a:r>
            <a:r>
              <a:rPr lang="en-US" sz="3200" dirty="0"/>
              <a:t>?</a:t>
            </a:r>
          </a:p>
        </p:txBody>
      </p:sp>
      <p:sp>
        <p:nvSpPr>
          <p:cNvPr id="14" name="Slide Number Placeholder 13"/>
          <p:cNvSpPr>
            <a:spLocks noGrp="1"/>
          </p:cNvSpPr>
          <p:nvPr>
            <p:ph type="sldNum" sz="quarter" idx="12"/>
          </p:nvPr>
        </p:nvSpPr>
        <p:spPr/>
        <p:txBody>
          <a:bodyPr/>
          <a:lstStyle/>
          <a:p>
            <a:fld id="{74C2F60E-34D8-DD42-93FD-7BD7AE432328}" type="slidenum">
              <a:rPr lang="en-US"/>
              <a:pPr/>
              <a:t>90</a:t>
            </a:fld>
            <a:endParaRPr lang="en-US"/>
          </a:p>
        </p:txBody>
      </p:sp>
      <p:sp>
        <p:nvSpPr>
          <p:cNvPr id="17" name="Footer Placeholder 1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1091843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sp>
        <p:nvSpPr>
          <p:cNvPr id="14" name="Footer Placeholder 13"/>
          <p:cNvSpPr>
            <a:spLocks noGrp="1"/>
          </p:cNvSpPr>
          <p:nvPr>
            <p:ph type="ftr" sz="quarter" idx="11"/>
          </p:nvPr>
        </p:nvSpPr>
        <p:spPr/>
        <p:txBody>
          <a:bodyPr/>
          <a:lstStyle/>
          <a:p>
            <a:r>
              <a:rPr lang="en-US"/>
              <a:t>Laura Terrill</a:t>
            </a:r>
          </a:p>
        </p:txBody>
      </p:sp>
      <p:pic>
        <p:nvPicPr>
          <p:cNvPr id="18" name="Picture 17" descr="images.jpeg"/>
          <p:cNvPicPr>
            <a:picLocks noChangeAspect="1"/>
          </p:cNvPicPr>
          <p:nvPr/>
        </p:nvPicPr>
        <p:blipFill>
          <a:blip r:embed="rId3"/>
          <a:stretch>
            <a:fillRect/>
          </a:stretch>
        </p:blipFill>
        <p:spPr>
          <a:xfrm>
            <a:off x="1122199" y="1925855"/>
            <a:ext cx="6782888" cy="2990088"/>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pPr/>
              <a:t>91</a:t>
            </a:fld>
            <a:endParaRPr lang="en-US"/>
          </a:p>
        </p:txBody>
      </p:sp>
    </p:spTree>
    <p:extLst>
      <p:ext uri="{BB962C8B-B14F-4D97-AF65-F5344CB8AC3E}">
        <p14:creationId xmlns:p14="http://schemas.microsoft.com/office/powerpoint/2010/main" val="169502058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sz="4000" smtClean="0"/>
              <a:t>Using the target language</a:t>
            </a:r>
          </a:p>
        </p:txBody>
      </p:sp>
      <p:sp>
        <p:nvSpPr>
          <p:cNvPr id="7" name="Cloud Callout 6"/>
          <p:cNvSpPr/>
          <p:nvPr/>
        </p:nvSpPr>
        <p:spPr>
          <a:xfrm>
            <a:off x="6617646" y="3505199"/>
            <a:ext cx="2526354" cy="1039091"/>
          </a:xfrm>
          <a:prstGeom prst="cloudCallout">
            <a:avLst>
              <a:gd name="adj1" fmla="val -56525"/>
              <a:gd name="adj2" fmla="val 142005"/>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May I speak English?</a:t>
            </a:r>
          </a:p>
        </p:txBody>
      </p:sp>
      <p:sp>
        <p:nvSpPr>
          <p:cNvPr id="6" name="Footer Placeholder 5"/>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92</a:t>
            </a:fld>
            <a:endParaRPr lang="en-US"/>
          </a:p>
        </p:txBody>
      </p:sp>
    </p:spTree>
    <p:extLst>
      <p:ext uri="{BB962C8B-B14F-4D97-AF65-F5344CB8AC3E}">
        <p14:creationId xmlns:p14="http://schemas.microsoft.com/office/powerpoint/2010/main" val="210875474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chemeClr val="tx1"/>
                </a:solidFill>
              </a:rPr>
              <a:t>Vocabulary</a:t>
            </a:r>
            <a:r>
              <a:rPr lang="en-US"/>
              <a:t>: </a:t>
            </a:r>
            <a:r>
              <a:rPr lang="en-US" sz="3111">
                <a:solidFill>
                  <a:schemeClr val="accent6"/>
                </a:solidFill>
              </a:rPr>
              <a:t>Imagine the conversation……</a:t>
            </a:r>
          </a:p>
        </p:txBody>
      </p:sp>
      <p:sp>
        <p:nvSpPr>
          <p:cNvPr id="7" name="Footer Placeholder 6"/>
          <p:cNvSpPr>
            <a:spLocks noGrp="1"/>
          </p:cNvSpPr>
          <p:nvPr>
            <p:ph type="ftr" sz="quarter" idx="11"/>
          </p:nvPr>
        </p:nvSpPr>
        <p:spPr/>
        <p:txBody>
          <a:bodyPr/>
          <a:lstStyle/>
          <a:p>
            <a:r>
              <a:rPr lang="en-US"/>
              <a:t>Laura Terrill</a:t>
            </a:r>
          </a:p>
        </p:txBody>
      </p:sp>
      <p:graphicFrame>
        <p:nvGraphicFramePr>
          <p:cNvPr id="6" name="Table 5"/>
          <p:cNvGraphicFramePr>
            <a:graphicFrameLocks noGrp="1"/>
          </p:cNvGraphicFramePr>
          <p:nvPr>
            <p:extLst/>
          </p:nvPr>
        </p:nvGraphicFramePr>
        <p:xfrm>
          <a:off x="506364" y="1629492"/>
          <a:ext cx="8153400" cy="4480560"/>
        </p:xfrm>
        <a:graphic>
          <a:graphicData uri="http://schemas.openxmlformats.org/drawingml/2006/table">
            <a:tbl>
              <a:tblPr firstRow="1" bandRow="1">
                <a:tableStyleId>{69CF1AB2-1976-4502-BF36-3FF5EA218861}</a:tableStyleId>
              </a:tblPr>
              <a:tblGrid>
                <a:gridCol w="4076700"/>
                <a:gridCol w="4076700"/>
              </a:tblGrid>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a:t>Describe</a:t>
                      </a:r>
                      <a:r>
                        <a:rPr lang="en-US" sz="2800" baseline="0"/>
                        <a:t> a city</a:t>
                      </a:r>
                      <a:endParaRPr lang="en-US" sz="2800">
                        <a:latin typeface="+mn-lt"/>
                        <a:ea typeface="Cambria"/>
                        <a:cs typeface="Cambria"/>
                      </a:endParaRPr>
                    </a:p>
                  </a:txBody>
                  <a:tcPr/>
                </a:tc>
                <a:tc hMerge="1">
                  <a:txBody>
                    <a:bodyPr/>
                    <a:lstStyle/>
                    <a:p>
                      <a:endParaRPr lang="en-US"/>
                    </a:p>
                  </a:txBody>
                  <a:tcPr/>
                </a:tc>
              </a:tr>
              <a:tr h="359958">
                <a:tc>
                  <a:txBody>
                    <a:bodyPr/>
                    <a:lstStyle/>
                    <a:p>
                      <a:r>
                        <a:rPr lang="en-US" sz="2000"/>
                        <a:t>Comment est la ville?</a:t>
                      </a:r>
                      <a:r>
                        <a:rPr lang="en-US" sz="2000" baseline="0"/>
                        <a:t> </a:t>
                      </a:r>
                      <a:endParaRPr lang="en-US" sz="2000"/>
                    </a:p>
                  </a:txBody>
                  <a:tcPr/>
                </a:tc>
                <a:tc>
                  <a:txBody>
                    <a:bodyPr/>
                    <a:lstStyle/>
                    <a:p>
                      <a:pPr algn="r"/>
                      <a:r>
                        <a:rPr lang="en-US" sz="2000"/>
                        <a:t>What is the (city)like?</a:t>
                      </a:r>
                    </a:p>
                  </a:txBody>
                  <a:tcPr/>
                </a:tc>
              </a:tr>
              <a:tr h="359958">
                <a:tc>
                  <a:txBody>
                    <a:bodyPr/>
                    <a:lstStyle/>
                    <a:p>
                      <a:r>
                        <a:rPr lang="en-US" sz="2000"/>
                        <a:t>Elle</a:t>
                      </a:r>
                      <a:r>
                        <a:rPr lang="en-US" sz="2000" baseline="0"/>
                        <a:t> est/ La ville est…</a:t>
                      </a:r>
                      <a:endParaRPr lang="en-US" sz="2000"/>
                    </a:p>
                  </a:txBody>
                  <a:tcPr/>
                </a:tc>
                <a:tc>
                  <a:txBody>
                    <a:bodyPr/>
                    <a:lstStyle/>
                    <a:p>
                      <a:pPr algn="r"/>
                      <a:r>
                        <a:rPr lang="en-US" sz="2000"/>
                        <a:t>It is….</a:t>
                      </a:r>
                    </a:p>
                  </a:txBody>
                  <a:tcPr/>
                </a:tc>
              </a:tr>
              <a:tr h="359958">
                <a:tc>
                  <a:txBody>
                    <a:bodyPr/>
                    <a:lstStyle/>
                    <a:p>
                      <a:r>
                        <a:rPr lang="en-US" sz="2000"/>
                        <a:t>Grande, petite, moyenne</a:t>
                      </a:r>
                    </a:p>
                  </a:txBody>
                  <a:tcPr/>
                </a:tc>
                <a:tc>
                  <a:txBody>
                    <a:bodyPr/>
                    <a:lstStyle/>
                    <a:p>
                      <a:pPr algn="r"/>
                      <a:r>
                        <a:rPr lang="en-US" sz="2000"/>
                        <a:t>Big, small,</a:t>
                      </a:r>
                      <a:r>
                        <a:rPr lang="en-US" sz="2000" baseline="0"/>
                        <a:t> medium sized</a:t>
                      </a:r>
                      <a:endParaRPr lang="en-US" sz="2000"/>
                    </a:p>
                  </a:txBody>
                  <a:tcPr/>
                </a:tc>
              </a:tr>
              <a:tr h="359958">
                <a:tc>
                  <a:txBody>
                    <a:bodyPr/>
                    <a:lstStyle/>
                    <a:p>
                      <a:r>
                        <a:rPr lang="en-US" sz="2000"/>
                        <a:t>Y a-t-il….</a:t>
                      </a:r>
                    </a:p>
                  </a:txBody>
                  <a:tcPr/>
                </a:tc>
                <a:tc>
                  <a:txBody>
                    <a:bodyPr/>
                    <a:lstStyle/>
                    <a:p>
                      <a:pPr algn="r"/>
                      <a:r>
                        <a:rPr lang="en-US" sz="2000"/>
                        <a:t>Is there….? Are there….?</a:t>
                      </a:r>
                    </a:p>
                  </a:txBody>
                  <a:tcPr/>
                </a:tc>
              </a:tr>
              <a:tr h="359958">
                <a:tc>
                  <a:txBody>
                    <a:bodyPr/>
                    <a:lstStyle/>
                    <a:p>
                      <a:r>
                        <a:rPr lang="en-US" sz="2000"/>
                        <a:t>Il</a:t>
                      </a:r>
                      <a:r>
                        <a:rPr lang="en-US" sz="2000" baseline="0"/>
                        <a:t> y a…. Il n’y a pas de….</a:t>
                      </a:r>
                      <a:endParaRPr lang="en-US" sz="2000"/>
                    </a:p>
                  </a:txBody>
                  <a:tcPr/>
                </a:tc>
                <a:tc>
                  <a:txBody>
                    <a:bodyPr/>
                    <a:lstStyle/>
                    <a:p>
                      <a:pPr algn="r"/>
                      <a:r>
                        <a:rPr lang="en-US" sz="2000"/>
                        <a:t>There is …./ There</a:t>
                      </a:r>
                      <a:r>
                        <a:rPr lang="en-US" sz="2000" baseline="0"/>
                        <a:t> isn’t….. </a:t>
                      </a:r>
                      <a:endParaRPr lang="en-US" sz="2000"/>
                    </a:p>
                  </a:txBody>
                  <a:tcPr/>
                </a:tc>
              </a:tr>
              <a:tr h="359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t>Il y a un fleuve.  Il</a:t>
                      </a:r>
                      <a:r>
                        <a:rPr lang="en-US" sz="2000" baseline="0"/>
                        <a:t> n’y a pas de fleuve.</a:t>
                      </a:r>
                      <a:endParaRPr lang="en-US" sz="2000">
                        <a:latin typeface="+mn-lt"/>
                        <a:ea typeface="Cambria"/>
                        <a:cs typeface="Cambria"/>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a:t>a</a:t>
                      </a:r>
                      <a:r>
                        <a:rPr lang="en-US" sz="2000" baseline="0"/>
                        <a:t> river.</a:t>
                      </a:r>
                      <a:endParaRPr lang="en-US" sz="2000" baseline="0">
                        <a:latin typeface="+mn-lt"/>
                        <a:ea typeface="Cambria"/>
                        <a:cs typeface="Cambria"/>
                      </a:endParaRPr>
                    </a:p>
                  </a:txBody>
                  <a:tcPr/>
                </a:tc>
              </a:tr>
              <a:tr h="359958">
                <a:tc>
                  <a:txBody>
                    <a:bodyPr/>
                    <a:lstStyle/>
                    <a:p>
                      <a:r>
                        <a:rPr lang="en-US" sz="2000"/>
                        <a:t>un</a:t>
                      </a:r>
                      <a:r>
                        <a:rPr lang="en-US" sz="2000" baseline="0"/>
                        <a:t> château, pas de château</a:t>
                      </a:r>
                      <a:endParaRPr lang="en-US" sz="2000"/>
                    </a:p>
                  </a:txBody>
                  <a:tcPr/>
                </a:tc>
                <a:tc>
                  <a:txBody>
                    <a:bodyPr/>
                    <a:lstStyle/>
                    <a:p>
                      <a:pPr algn="r"/>
                      <a:r>
                        <a:rPr lang="en-US" sz="2000"/>
                        <a:t>a</a:t>
                      </a:r>
                      <a:r>
                        <a:rPr lang="en-US" sz="2000" baseline="0"/>
                        <a:t> chateau.</a:t>
                      </a:r>
                      <a:endParaRPr lang="en-US" sz="2000"/>
                    </a:p>
                  </a:txBody>
                  <a:tcPr/>
                </a:tc>
              </a:tr>
              <a:tr h="359958">
                <a:tc>
                  <a:txBody>
                    <a:bodyPr/>
                    <a:lstStyle/>
                    <a:p>
                      <a:r>
                        <a:rPr lang="en-US" sz="2000"/>
                        <a:t>une</a:t>
                      </a:r>
                      <a:r>
                        <a:rPr lang="en-US" sz="2000" baseline="0"/>
                        <a:t> école, pas d’école</a:t>
                      </a:r>
                      <a:endParaRPr lang="en-US" sz="2000"/>
                    </a:p>
                  </a:txBody>
                  <a:tcPr/>
                </a:tc>
                <a:tc>
                  <a:txBody>
                    <a:bodyPr/>
                    <a:lstStyle/>
                    <a:p>
                      <a:pPr algn="r"/>
                      <a:r>
                        <a:rPr lang="en-US" sz="2000"/>
                        <a:t>school.</a:t>
                      </a:r>
                    </a:p>
                  </a:txBody>
                  <a:tcPr/>
                </a:tc>
              </a:tr>
              <a:tr h="359958">
                <a:tc>
                  <a:txBody>
                    <a:bodyPr/>
                    <a:lstStyle/>
                    <a:p>
                      <a:r>
                        <a:rPr lang="en-US" sz="2000"/>
                        <a:t>un</a:t>
                      </a:r>
                      <a:r>
                        <a:rPr lang="en-US" sz="2000" baseline="0"/>
                        <a:t> café, pas de café</a:t>
                      </a:r>
                      <a:endParaRPr lang="en-US" sz="2000"/>
                    </a:p>
                  </a:txBody>
                  <a:tcPr/>
                </a:tc>
                <a:tc>
                  <a:txBody>
                    <a:bodyPr/>
                    <a:lstStyle/>
                    <a:p>
                      <a:pPr algn="r"/>
                      <a:r>
                        <a:rPr lang="en-US" sz="2000"/>
                        <a:t>cafe. </a:t>
                      </a:r>
                    </a:p>
                  </a:txBody>
                  <a:tcPr/>
                </a:tc>
              </a:tr>
              <a:tr h="359958">
                <a:tc>
                  <a:txBody>
                    <a:bodyPr/>
                    <a:lstStyle/>
                    <a:p>
                      <a:r>
                        <a:rPr lang="en-US" sz="2000"/>
                        <a:t>un</a:t>
                      </a:r>
                      <a:r>
                        <a:rPr lang="en-US" sz="2000" baseline="0"/>
                        <a:t> restaurant, pas de restaurant</a:t>
                      </a:r>
                      <a:endParaRPr lang="en-US" sz="2000"/>
                    </a:p>
                  </a:txBody>
                  <a:tcPr/>
                </a:tc>
                <a:tc>
                  <a:txBody>
                    <a:bodyPr/>
                    <a:lstStyle/>
                    <a:p>
                      <a:pPr algn="r"/>
                      <a:r>
                        <a:rPr lang="en-US" sz="2000"/>
                        <a:t>restaurant.</a:t>
                      </a:r>
                    </a:p>
                  </a:txBody>
                  <a:tcPr/>
                </a:tc>
              </a:tr>
            </a:tbl>
          </a:graphicData>
        </a:graphic>
      </p:graphicFrame>
    </p:spTree>
    <p:extLst>
      <p:ext uri="{BB962C8B-B14F-4D97-AF65-F5344CB8AC3E}">
        <p14:creationId xmlns:p14="http://schemas.microsoft.com/office/powerpoint/2010/main" val="189645754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7306</TotalTime>
  <Words>4804</Words>
  <Application>Microsoft Macintosh PowerPoint</Application>
  <PresentationFormat>On-screen Show (4:3)</PresentationFormat>
  <Paragraphs>886</Paragraphs>
  <Slides>93</Slides>
  <Notes>34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93</vt:i4>
      </vt:variant>
    </vt:vector>
  </HeadingPairs>
  <TitlesOfParts>
    <vt:vector size="104" baseType="lpstr">
      <vt:lpstr>Calibri</vt:lpstr>
      <vt:lpstr>Cambria</vt:lpstr>
      <vt:lpstr>Corbel</vt:lpstr>
      <vt:lpstr>Georgia</vt:lpstr>
      <vt:lpstr>HGｺﾞｼｯｸM</vt:lpstr>
      <vt:lpstr>ＭＳ Ｐゴシック</vt:lpstr>
      <vt:lpstr>Palatino</vt:lpstr>
      <vt:lpstr>Times New Roman</vt:lpstr>
      <vt:lpstr>Wingdings</vt:lpstr>
      <vt:lpstr>Arial</vt:lpstr>
      <vt:lpstr>Depth</vt:lpstr>
      <vt:lpstr>Maximizing Student Performance</vt:lpstr>
      <vt:lpstr>PowerPoint Presentation</vt:lpstr>
      <vt:lpstr>PowerPoint Presentation</vt:lpstr>
      <vt:lpstr>What are the key characteristics of each level?</vt:lpstr>
      <vt:lpstr>Quantity and Organization  of Language Expands</vt:lpstr>
      <vt:lpstr>PowerPoint Presentation</vt:lpstr>
      <vt:lpstr>lterrillcps.wikispaces.com</vt:lpstr>
      <vt:lpstr>Building Literacy in the Interpretive Mode</vt:lpstr>
      <vt:lpstr>Interpretive Mode</vt:lpstr>
      <vt:lpstr>Interpretive Communication is…..</vt:lpstr>
      <vt:lpstr>Interpretive Communication….</vt:lpstr>
      <vt:lpstr>Performance and Proficiency</vt:lpstr>
      <vt:lpstr>NCSSFL-ACTFL Global Benchmarks </vt:lpstr>
      <vt:lpstr>NCSSFL-ACTFL Global Can-Do Benchmarks  Interpretive Reading</vt:lpstr>
      <vt:lpstr>NCSSFL-ACTFL Global Can-Do Benchmarks  Interpretive Listening</vt:lpstr>
      <vt:lpstr>Authentic Text</vt:lpstr>
      <vt:lpstr>Ouiiin! Mais que se passe-t-il?</vt:lpstr>
      <vt:lpstr>Tips for finding authentic text</vt:lpstr>
      <vt:lpstr>Selecting Authentic Text</vt:lpstr>
      <vt:lpstr>Traditional Format</vt:lpstr>
      <vt:lpstr>The Blurvle Ceremony</vt:lpstr>
      <vt:lpstr>Getting the most out of a text</vt:lpstr>
      <vt:lpstr>Interpretive – Before/During/After</vt:lpstr>
      <vt:lpstr>Brainstorm vocabulary, create questions </vt:lpstr>
      <vt:lpstr>Before Reading: Prediction</vt:lpstr>
      <vt:lpstr>During reading Students read the actual article and compare  to their predictions. They use the SUMMER  reading strategy as they read.</vt:lpstr>
      <vt:lpstr>Subsequent learning episodes/days Extend to other modes</vt:lpstr>
      <vt:lpstr>Everywhere Coquis! / ¡En dondequiera coquíes!  Nancy Hooper ISBN 0942929144</vt:lpstr>
      <vt:lpstr>A.C.T.I.V.E.</vt:lpstr>
      <vt:lpstr>A.C.T.I.V.E.</vt:lpstr>
      <vt:lpstr>A.C.T.I.V.E.</vt:lpstr>
      <vt:lpstr>A.C.T.I.V.E</vt:lpstr>
      <vt:lpstr>A.C.T.I.V.E</vt:lpstr>
      <vt:lpstr>A.C.T.I.V.E</vt:lpstr>
      <vt:lpstr>A.C.T.I.V.E.</vt:lpstr>
      <vt:lpstr>A.C.T.I.V.E</vt:lpstr>
      <vt:lpstr>A.C.T.I.V.E</vt:lpstr>
      <vt:lpstr>A.C.T.I.V.E</vt:lpstr>
      <vt:lpstr>A.C.T.I.V.E</vt:lpstr>
      <vt:lpstr>R.A.F.T</vt:lpstr>
      <vt:lpstr>Processing — Teammates Consult</vt:lpstr>
      <vt:lpstr>Word splash – wordle.net</vt:lpstr>
      <vt:lpstr>PowerPoint Presentation</vt:lpstr>
      <vt:lpstr>Read-Cover-Remember-Retell</vt:lpstr>
      <vt:lpstr>Retelling</vt:lpstr>
      <vt:lpstr>Magnet Summaries</vt:lpstr>
      <vt:lpstr>PowerPoint Presentation</vt:lpstr>
      <vt:lpstr>PowerPoint Presentation</vt:lpstr>
      <vt:lpstr>Proof for/Proof against</vt:lpstr>
      <vt:lpstr>Explain the images found in the article….</vt:lpstr>
      <vt:lpstr>Que font-ils cet été ? Abass, 7 ans, Sénégalais</vt:lpstr>
      <vt:lpstr>Lugares Turísticos de México</vt:lpstr>
      <vt:lpstr>PowerPoint Presentation</vt:lpstr>
      <vt:lpstr>PowerPoint Presentation</vt:lpstr>
      <vt:lpstr>Personalization</vt:lpstr>
      <vt:lpstr>Qu’est-ce que tu as fait pour célébrer la fête de Saint Valentin?</vt:lpstr>
      <vt:lpstr>Guess the answer.</vt:lpstr>
      <vt:lpstr>PowerPoint Presentation</vt:lpstr>
      <vt:lpstr>  </vt:lpstr>
      <vt:lpstr>Have a conversation using the following words. </vt:lpstr>
      <vt:lpstr>PowerPoint Presentation</vt:lpstr>
      <vt:lpstr>PowerPoint Presentation</vt:lpstr>
      <vt:lpstr>Interpersonal Communication is…..</vt:lpstr>
      <vt:lpstr>Interpersonal Communication….</vt:lpstr>
      <vt:lpstr>Meaningful Communication in Today’s World</vt:lpstr>
      <vt:lpstr>Interpersonal Success</vt:lpstr>
      <vt:lpstr>NCSSFL-ACTFL Global  Can-Do Benchmarks </vt:lpstr>
      <vt:lpstr>NCSSFL-ACTFL Global Can-Do Benchmarks  Interpersonal </vt:lpstr>
      <vt:lpstr>PowerPoint Presentation</vt:lpstr>
      <vt:lpstr>BUILDING TOWARD  INTERPERSONAL COMMUNICATION</vt:lpstr>
      <vt:lpstr>Practice Circumlocution     What’s different?</vt:lpstr>
      <vt:lpstr>Ask questions</vt:lpstr>
      <vt:lpstr>Ask Questions</vt:lpstr>
      <vt:lpstr>“Force” Elaboration</vt:lpstr>
      <vt:lpstr>“Force” Elaboration</vt:lpstr>
      <vt:lpstr>“Force” Elaboration</vt:lpstr>
      <vt:lpstr>Discuss your vacation plans with your partner.</vt:lpstr>
      <vt:lpstr>Do you want to  …..?  I want to…   I don’t want to...</vt:lpstr>
      <vt:lpstr>Do you want to….. or…...?   I want to…   I don’t want to... First , I want to.... Then, I want to...because...</vt:lpstr>
      <vt:lpstr>Do you want to….. or…...?   I want to…   I don’t want to... First , I want to.... Then, I want to...</vt:lpstr>
      <vt:lpstr>I want to…   I don’t want to... First , I want to.... Then, I want to...</vt:lpstr>
      <vt:lpstr>Discuss your vacation plans with your partner.</vt:lpstr>
      <vt:lpstr>PowerPoint Presentation</vt:lpstr>
      <vt:lpstr>Imagine the conversation…</vt:lpstr>
      <vt:lpstr>Talking about realia…. </vt:lpstr>
      <vt:lpstr>Where would you rather live and why? What might cause you to change your mind and why?</vt:lpstr>
      <vt:lpstr>Skit or role play? Does it matter?</vt:lpstr>
      <vt:lpstr>Building Literacy in the Presentational Mode</vt:lpstr>
      <vt:lpstr>Presentational communication is…..</vt:lpstr>
      <vt:lpstr>PowerPoint Presentation</vt:lpstr>
      <vt:lpstr>PowerPoint Presentation</vt:lpstr>
      <vt:lpstr>Using the target language</vt:lpstr>
      <vt:lpstr>Vocabulary: Imagine the conversation……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335</cp:revision>
  <cp:lastPrinted>2016-02-08T18:00:23Z</cp:lastPrinted>
  <dcterms:created xsi:type="dcterms:W3CDTF">2016-01-24T15:16:01Z</dcterms:created>
  <dcterms:modified xsi:type="dcterms:W3CDTF">2016-11-04T22:07:12Z</dcterms:modified>
</cp:coreProperties>
</file>